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1"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101" d="100"/>
          <a:sy n="101" d="100"/>
        </p:scale>
        <p:origin x="126"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DBD5B04-DC9D-4B2E-8C2A-483378DECF92}" type="datetimeFigureOut">
              <a:rPr lang="en-GB" smtClean="0"/>
              <a:t>30/01/2023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D2E07A-7B00-41EC-BD60-C7EB24E48AED}" type="slidenum">
              <a:rPr lang="en-GB" smtClean="0"/>
              <a:t>‹#›</a:t>
            </a:fld>
            <a:endParaRPr lang="en-GB"/>
          </a:p>
        </p:txBody>
      </p:sp>
    </p:spTree>
    <p:extLst>
      <p:ext uri="{BB962C8B-B14F-4D97-AF65-F5344CB8AC3E}">
        <p14:creationId xmlns:p14="http://schemas.microsoft.com/office/powerpoint/2010/main" val="2579109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BD5B04-DC9D-4B2E-8C2A-483378DECF92}" type="datetimeFigureOut">
              <a:rPr lang="en-GB" smtClean="0"/>
              <a:t>30/01/2023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D2E07A-7B00-41EC-BD60-C7EB24E48AED}" type="slidenum">
              <a:rPr lang="en-GB" smtClean="0"/>
              <a:t>‹#›</a:t>
            </a:fld>
            <a:endParaRPr lang="en-GB"/>
          </a:p>
        </p:txBody>
      </p:sp>
    </p:spTree>
    <p:extLst>
      <p:ext uri="{BB962C8B-B14F-4D97-AF65-F5344CB8AC3E}">
        <p14:creationId xmlns:p14="http://schemas.microsoft.com/office/powerpoint/2010/main" val="1038728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BD5B04-DC9D-4B2E-8C2A-483378DECF92}" type="datetimeFigureOut">
              <a:rPr lang="en-GB" smtClean="0"/>
              <a:t>30/01/2023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D2E07A-7B00-41EC-BD60-C7EB24E48AED}" type="slidenum">
              <a:rPr lang="en-GB" smtClean="0"/>
              <a:t>‹#›</a:t>
            </a:fld>
            <a:endParaRPr lang="en-GB"/>
          </a:p>
        </p:txBody>
      </p:sp>
    </p:spTree>
    <p:extLst>
      <p:ext uri="{BB962C8B-B14F-4D97-AF65-F5344CB8AC3E}">
        <p14:creationId xmlns:p14="http://schemas.microsoft.com/office/powerpoint/2010/main" val="3262673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BD5B04-DC9D-4B2E-8C2A-483378DECF92}" type="datetimeFigureOut">
              <a:rPr lang="en-GB" smtClean="0"/>
              <a:t>30/01/2023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D2E07A-7B00-41EC-BD60-C7EB24E48AED}" type="slidenum">
              <a:rPr lang="en-GB" smtClean="0"/>
              <a:t>‹#›</a:t>
            </a:fld>
            <a:endParaRPr lang="en-GB"/>
          </a:p>
        </p:txBody>
      </p:sp>
    </p:spTree>
    <p:extLst>
      <p:ext uri="{BB962C8B-B14F-4D97-AF65-F5344CB8AC3E}">
        <p14:creationId xmlns:p14="http://schemas.microsoft.com/office/powerpoint/2010/main" val="3859993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DBD5B04-DC9D-4B2E-8C2A-483378DECF92}" type="datetimeFigureOut">
              <a:rPr lang="en-GB" smtClean="0"/>
              <a:t>30/01/2023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D2E07A-7B00-41EC-BD60-C7EB24E48AED}" type="slidenum">
              <a:rPr lang="en-GB" smtClean="0"/>
              <a:t>‹#›</a:t>
            </a:fld>
            <a:endParaRPr lang="en-GB"/>
          </a:p>
        </p:txBody>
      </p:sp>
    </p:spTree>
    <p:extLst>
      <p:ext uri="{BB962C8B-B14F-4D97-AF65-F5344CB8AC3E}">
        <p14:creationId xmlns:p14="http://schemas.microsoft.com/office/powerpoint/2010/main" val="2882948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DBD5B04-DC9D-4B2E-8C2A-483378DECF92}" type="datetimeFigureOut">
              <a:rPr lang="en-GB" smtClean="0"/>
              <a:t>30/01/2023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D2E07A-7B00-41EC-BD60-C7EB24E48AED}" type="slidenum">
              <a:rPr lang="en-GB" smtClean="0"/>
              <a:t>‹#›</a:t>
            </a:fld>
            <a:endParaRPr lang="en-GB"/>
          </a:p>
        </p:txBody>
      </p:sp>
    </p:spTree>
    <p:extLst>
      <p:ext uri="{BB962C8B-B14F-4D97-AF65-F5344CB8AC3E}">
        <p14:creationId xmlns:p14="http://schemas.microsoft.com/office/powerpoint/2010/main" val="1199833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DBD5B04-DC9D-4B2E-8C2A-483378DECF92}" type="datetimeFigureOut">
              <a:rPr lang="en-GB" smtClean="0"/>
              <a:t>30/01/2023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BD2E07A-7B00-41EC-BD60-C7EB24E48AED}" type="slidenum">
              <a:rPr lang="en-GB" smtClean="0"/>
              <a:t>‹#›</a:t>
            </a:fld>
            <a:endParaRPr lang="en-GB"/>
          </a:p>
        </p:txBody>
      </p:sp>
    </p:spTree>
    <p:extLst>
      <p:ext uri="{BB962C8B-B14F-4D97-AF65-F5344CB8AC3E}">
        <p14:creationId xmlns:p14="http://schemas.microsoft.com/office/powerpoint/2010/main" val="1260274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DBD5B04-DC9D-4B2E-8C2A-483378DECF92}" type="datetimeFigureOut">
              <a:rPr lang="en-GB" smtClean="0"/>
              <a:t>30/01/2023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BD2E07A-7B00-41EC-BD60-C7EB24E48AED}" type="slidenum">
              <a:rPr lang="en-GB" smtClean="0"/>
              <a:t>‹#›</a:t>
            </a:fld>
            <a:endParaRPr lang="en-GB"/>
          </a:p>
        </p:txBody>
      </p:sp>
    </p:spTree>
    <p:extLst>
      <p:ext uri="{BB962C8B-B14F-4D97-AF65-F5344CB8AC3E}">
        <p14:creationId xmlns:p14="http://schemas.microsoft.com/office/powerpoint/2010/main" val="4228456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BD5B04-DC9D-4B2E-8C2A-483378DECF92}" type="datetimeFigureOut">
              <a:rPr lang="en-GB" smtClean="0"/>
              <a:t>30/01/2023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BD2E07A-7B00-41EC-BD60-C7EB24E48AED}" type="slidenum">
              <a:rPr lang="en-GB" smtClean="0"/>
              <a:t>‹#›</a:t>
            </a:fld>
            <a:endParaRPr lang="en-GB"/>
          </a:p>
        </p:txBody>
      </p:sp>
    </p:spTree>
    <p:extLst>
      <p:ext uri="{BB962C8B-B14F-4D97-AF65-F5344CB8AC3E}">
        <p14:creationId xmlns:p14="http://schemas.microsoft.com/office/powerpoint/2010/main" val="3516670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DBD5B04-DC9D-4B2E-8C2A-483378DECF92}" type="datetimeFigureOut">
              <a:rPr lang="en-GB" smtClean="0"/>
              <a:t>30/01/2023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D2E07A-7B00-41EC-BD60-C7EB24E48AED}" type="slidenum">
              <a:rPr lang="en-GB" smtClean="0"/>
              <a:t>‹#›</a:t>
            </a:fld>
            <a:endParaRPr lang="en-GB"/>
          </a:p>
        </p:txBody>
      </p:sp>
    </p:spTree>
    <p:extLst>
      <p:ext uri="{BB962C8B-B14F-4D97-AF65-F5344CB8AC3E}">
        <p14:creationId xmlns:p14="http://schemas.microsoft.com/office/powerpoint/2010/main" val="498712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DBD5B04-DC9D-4B2E-8C2A-483378DECF92}" type="datetimeFigureOut">
              <a:rPr lang="en-GB" smtClean="0"/>
              <a:t>30/01/2023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D2E07A-7B00-41EC-BD60-C7EB24E48AED}" type="slidenum">
              <a:rPr lang="en-GB" smtClean="0"/>
              <a:t>‹#›</a:t>
            </a:fld>
            <a:endParaRPr lang="en-GB"/>
          </a:p>
        </p:txBody>
      </p:sp>
    </p:spTree>
    <p:extLst>
      <p:ext uri="{BB962C8B-B14F-4D97-AF65-F5344CB8AC3E}">
        <p14:creationId xmlns:p14="http://schemas.microsoft.com/office/powerpoint/2010/main" val="2762042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BD5B04-DC9D-4B2E-8C2A-483378DECF92}" type="datetimeFigureOut">
              <a:rPr lang="en-GB" smtClean="0"/>
              <a:t>30/01/2023</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D2E07A-7B00-41EC-BD60-C7EB24E48AED}" type="slidenum">
              <a:rPr lang="en-GB" smtClean="0"/>
              <a:t>‹#›</a:t>
            </a:fld>
            <a:endParaRPr lang="en-GB"/>
          </a:p>
        </p:txBody>
      </p:sp>
    </p:spTree>
    <p:extLst>
      <p:ext uri="{BB962C8B-B14F-4D97-AF65-F5344CB8AC3E}">
        <p14:creationId xmlns:p14="http://schemas.microsoft.com/office/powerpoint/2010/main" val="15190428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Core Modality 1</a:t>
            </a:r>
            <a:endParaRPr lang="en-GB" dirty="0"/>
          </a:p>
        </p:txBody>
      </p:sp>
      <p:sp>
        <p:nvSpPr>
          <p:cNvPr id="3" name="Subtitle 2"/>
          <p:cNvSpPr>
            <a:spLocks noGrp="1"/>
          </p:cNvSpPr>
          <p:nvPr>
            <p:ph type="subTitle" idx="1"/>
          </p:nvPr>
        </p:nvSpPr>
        <p:spPr/>
        <p:txBody>
          <a:bodyPr/>
          <a:lstStyle/>
          <a:p>
            <a:r>
              <a:rPr lang="en-GB" dirty="0" smtClean="0"/>
              <a:t>Carotid Duplex Reports</a:t>
            </a:r>
            <a:endParaRPr lang="en-GB" dirty="0"/>
          </a:p>
        </p:txBody>
      </p:sp>
    </p:spTree>
    <p:extLst>
      <p:ext uri="{BB962C8B-B14F-4D97-AF65-F5344CB8AC3E}">
        <p14:creationId xmlns:p14="http://schemas.microsoft.com/office/powerpoint/2010/main" val="5883317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3098"/>
            <a:ext cx="9144000" cy="581441"/>
          </a:xfrm>
          <a:prstGeom prst="rect">
            <a:avLst/>
          </a:prstGeom>
        </p:spPr>
        <p:txBody>
          <a:bodyPr wrap="square">
            <a:spAutoFit/>
          </a:bodyPr>
          <a:lstStyle/>
          <a:p>
            <a:pPr>
              <a:lnSpc>
                <a:spcPct val="107000"/>
              </a:lnSpc>
              <a:spcAft>
                <a:spcPts val="800"/>
              </a:spcAft>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Clinical details: Left Carotid </a:t>
            </a:r>
            <a:r>
              <a:rPr lang="en-GB" sz="1200" dirty="0" smtClean="0">
                <a:solidFill>
                  <a:srgbClr val="7F7F7F"/>
                </a:solidFill>
                <a:latin typeface="Calibri" panose="020F0502020204030204" pitchFamily="34" charset="0"/>
                <a:ea typeface="Calibri" panose="020F0502020204030204" pitchFamily="34" charset="0"/>
                <a:cs typeface="Times New Roman" panose="02020603050405020304" pitchFamily="18" charset="0"/>
              </a:rPr>
              <a:t>endarterectomy. </a:t>
            </a: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Symptomatic carotid stenosis &gt;80% late October - requires duplex before clinic </a:t>
            </a:r>
            <a:r>
              <a:rPr lang="en-GB" sz="1200" dirty="0" smtClean="0">
                <a:solidFill>
                  <a:srgbClr val="7F7F7F"/>
                </a:solidFill>
                <a:latin typeface="Calibri" panose="020F0502020204030204" pitchFamily="34" charset="0"/>
                <a:ea typeface="Calibri" panose="020F0502020204030204" pitchFamily="34" charset="0"/>
                <a:cs typeface="Times New Roman" panose="02020603050405020304" pitchFamily="18" charset="0"/>
              </a:rPr>
              <a:t>follow-up</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dirty="0" smtClean="0">
                <a:solidFill>
                  <a:srgbClr val="7F7F7F"/>
                </a:solidFill>
                <a:latin typeface="Calibri" panose="020F0502020204030204" pitchFamily="34" charset="0"/>
                <a:ea typeface="Calibri" panose="020F0502020204030204" pitchFamily="34" charset="0"/>
                <a:cs typeface="Times New Roman" panose="02020603050405020304" pitchFamily="18" charset="0"/>
              </a:rPr>
              <a:t>Specific </a:t>
            </a: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question to be answered: State of carotids</a:t>
            </a:r>
            <a:endParaRPr lang="en-GB" sz="1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34604" y="1041400"/>
            <a:ext cx="7296463" cy="5400000"/>
          </a:xfrm>
          <a:prstGeom prst="rect">
            <a:avLst/>
          </a:prstGeom>
        </p:spPr>
      </p:pic>
    </p:spTree>
    <p:extLst>
      <p:ext uri="{BB962C8B-B14F-4D97-AF65-F5344CB8AC3E}">
        <p14:creationId xmlns:p14="http://schemas.microsoft.com/office/powerpoint/2010/main" val="3726249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61665"/>
          </a:xfrm>
          <a:prstGeom prst="rect">
            <a:avLst/>
          </a:prstGeom>
        </p:spPr>
        <p:txBody>
          <a:bodyPr wrap="square">
            <a:spAutoFit/>
          </a:bodyPr>
          <a:lstStyle/>
          <a:p>
            <a:r>
              <a:rPr lang="en-GB" sz="1200" dirty="0">
                <a:solidFill>
                  <a:schemeClr val="bg1">
                    <a:lumMod val="50000"/>
                  </a:schemeClr>
                </a:solidFill>
              </a:rPr>
              <a:t>Clinical details: work up for urgent aortic valve surgery</a:t>
            </a:r>
          </a:p>
          <a:p>
            <a:r>
              <a:rPr lang="en-GB" sz="1200" dirty="0">
                <a:solidFill>
                  <a:schemeClr val="bg1">
                    <a:lumMod val="50000"/>
                  </a:schemeClr>
                </a:solidFill>
              </a:rPr>
              <a:t>Specific question to be answered: Carotid </a:t>
            </a:r>
            <a:r>
              <a:rPr lang="en-GB" sz="1200" dirty="0" smtClean="0">
                <a:solidFill>
                  <a:schemeClr val="bg1">
                    <a:lumMod val="50000"/>
                  </a:schemeClr>
                </a:solidFill>
              </a:rPr>
              <a:t>stenosis</a:t>
            </a:r>
            <a:endParaRPr lang="en-GB" sz="1200" dirty="0">
              <a:solidFill>
                <a:schemeClr val="bg1">
                  <a:lumMod val="50000"/>
                </a:schemeClr>
              </a:solidFill>
            </a:endParaRPr>
          </a:p>
        </p:txBody>
      </p:sp>
      <p:pic>
        <p:nvPicPr>
          <p:cNvPr id="3" name="Picture 2"/>
          <p:cNvPicPr>
            <a:picLocks noChangeAspect="1"/>
          </p:cNvPicPr>
          <p:nvPr/>
        </p:nvPicPr>
        <p:blipFill>
          <a:blip r:embed="rId2"/>
          <a:stretch>
            <a:fillRect/>
          </a:stretch>
        </p:blipFill>
        <p:spPr>
          <a:xfrm>
            <a:off x="157162" y="590550"/>
            <a:ext cx="7781925" cy="4724400"/>
          </a:xfrm>
          <a:prstGeom prst="rect">
            <a:avLst/>
          </a:prstGeom>
        </p:spPr>
      </p:pic>
      <p:pic>
        <p:nvPicPr>
          <p:cNvPr id="4" name="Picture 3"/>
          <p:cNvPicPr>
            <a:picLocks noChangeAspect="1"/>
          </p:cNvPicPr>
          <p:nvPr/>
        </p:nvPicPr>
        <p:blipFill>
          <a:blip r:embed="rId3"/>
          <a:stretch>
            <a:fillRect/>
          </a:stretch>
        </p:blipFill>
        <p:spPr>
          <a:xfrm>
            <a:off x="157162" y="5314950"/>
            <a:ext cx="8449907" cy="1476000"/>
          </a:xfrm>
          <a:prstGeom prst="rect">
            <a:avLst/>
          </a:prstGeom>
        </p:spPr>
      </p:pic>
    </p:spTree>
    <p:extLst>
      <p:ext uri="{BB962C8B-B14F-4D97-AF65-F5344CB8AC3E}">
        <p14:creationId xmlns:p14="http://schemas.microsoft.com/office/powerpoint/2010/main" val="3105931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3038"/>
            <a:ext cx="9144000" cy="646331"/>
          </a:xfrm>
          <a:prstGeom prst="rect">
            <a:avLst/>
          </a:prstGeom>
        </p:spPr>
        <p:txBody>
          <a:bodyPr wrap="square">
            <a:spAutoFit/>
          </a:bodyPr>
          <a:lstStyle/>
          <a:p>
            <a:r>
              <a:rPr lang="en-GB" sz="1200" dirty="0">
                <a:solidFill>
                  <a:schemeClr val="bg1">
                    <a:lumMod val="50000"/>
                  </a:schemeClr>
                </a:solidFill>
              </a:rPr>
              <a:t>Clinical details: TIA Clinic, </a:t>
            </a:r>
            <a:r>
              <a:rPr lang="en-GB" sz="1200" dirty="0" err="1">
                <a:solidFill>
                  <a:schemeClr val="bg1">
                    <a:lumMod val="50000"/>
                  </a:schemeClr>
                </a:solidFill>
              </a:rPr>
              <a:t>pt</a:t>
            </a:r>
            <a:r>
              <a:rPr lang="en-GB" sz="1200" dirty="0">
                <a:solidFill>
                  <a:schemeClr val="bg1">
                    <a:lumMod val="50000"/>
                  </a:schemeClr>
                </a:solidFill>
              </a:rPr>
              <a:t> presented yesterday with L</a:t>
            </a:r>
            <a:r>
              <a:rPr lang="en-GB" sz="1200" dirty="0" smtClean="0">
                <a:solidFill>
                  <a:schemeClr val="bg1">
                    <a:lumMod val="50000"/>
                  </a:schemeClr>
                </a:solidFill>
              </a:rPr>
              <a:t> </a:t>
            </a:r>
            <a:r>
              <a:rPr lang="en-GB" sz="1200" dirty="0">
                <a:solidFill>
                  <a:schemeClr val="bg1">
                    <a:lumMod val="50000"/>
                  </a:schemeClr>
                </a:solidFill>
              </a:rPr>
              <a:t>wrist weakness, and sensory changes affecting the left arm and </a:t>
            </a:r>
            <a:r>
              <a:rPr lang="en-GB" sz="1200" dirty="0" smtClean="0">
                <a:solidFill>
                  <a:schemeClr val="bg1">
                    <a:lumMod val="50000"/>
                  </a:schemeClr>
                </a:solidFill>
              </a:rPr>
              <a:t>leg. New migraine </a:t>
            </a:r>
            <a:r>
              <a:rPr lang="en-GB" sz="1200" dirty="0">
                <a:solidFill>
                  <a:schemeClr val="bg1">
                    <a:lumMod val="50000"/>
                  </a:schemeClr>
                </a:solidFill>
              </a:rPr>
              <a:t>headache few months ago + </a:t>
            </a:r>
            <a:r>
              <a:rPr lang="en-GB" sz="1200" dirty="0" err="1" smtClean="0">
                <a:solidFill>
                  <a:schemeClr val="bg1">
                    <a:lumMod val="50000"/>
                  </a:schemeClr>
                </a:solidFill>
              </a:rPr>
              <a:t>labryinthitis</a:t>
            </a:r>
            <a:r>
              <a:rPr lang="en-GB" sz="1200" dirty="0" smtClean="0">
                <a:solidFill>
                  <a:schemeClr val="bg1">
                    <a:lumMod val="50000"/>
                  </a:schemeClr>
                </a:solidFill>
              </a:rPr>
              <a:t>. </a:t>
            </a:r>
            <a:r>
              <a:rPr lang="en-GB" sz="1200" dirty="0" err="1" smtClean="0">
                <a:solidFill>
                  <a:schemeClr val="bg1">
                    <a:lumMod val="50000"/>
                  </a:schemeClr>
                </a:solidFill>
              </a:rPr>
              <a:t>FHx</a:t>
            </a:r>
            <a:r>
              <a:rPr lang="en-GB" sz="1200" dirty="0" smtClean="0">
                <a:solidFill>
                  <a:schemeClr val="bg1">
                    <a:lumMod val="50000"/>
                  </a:schemeClr>
                </a:solidFill>
              </a:rPr>
              <a:t> </a:t>
            </a:r>
            <a:r>
              <a:rPr lang="en-GB" sz="1200" dirty="0">
                <a:solidFill>
                  <a:schemeClr val="bg1">
                    <a:lumMod val="50000"/>
                  </a:schemeClr>
                </a:solidFill>
              </a:rPr>
              <a:t>of brain </a:t>
            </a:r>
            <a:r>
              <a:rPr lang="en-GB" sz="1200" dirty="0" smtClean="0">
                <a:solidFill>
                  <a:schemeClr val="bg1">
                    <a:lumMod val="50000"/>
                  </a:schemeClr>
                </a:solidFill>
              </a:rPr>
              <a:t>bleeding</a:t>
            </a:r>
            <a:endParaRPr lang="en-GB" sz="1200" dirty="0">
              <a:solidFill>
                <a:schemeClr val="bg1">
                  <a:lumMod val="50000"/>
                </a:schemeClr>
              </a:solidFill>
            </a:endParaRPr>
          </a:p>
          <a:p>
            <a:r>
              <a:rPr lang="en-GB" sz="1200" dirty="0">
                <a:solidFill>
                  <a:schemeClr val="bg1">
                    <a:lumMod val="50000"/>
                  </a:schemeClr>
                </a:solidFill>
              </a:rPr>
              <a:t>Specific question to be answered: TIA ? stenosis</a:t>
            </a:r>
          </a:p>
        </p:txBody>
      </p:sp>
      <p:pic>
        <p:nvPicPr>
          <p:cNvPr id="3" name="Picture 2"/>
          <p:cNvPicPr>
            <a:picLocks noChangeAspect="1"/>
          </p:cNvPicPr>
          <p:nvPr/>
        </p:nvPicPr>
        <p:blipFill>
          <a:blip r:embed="rId2"/>
          <a:stretch>
            <a:fillRect/>
          </a:stretch>
        </p:blipFill>
        <p:spPr>
          <a:xfrm>
            <a:off x="123825" y="901088"/>
            <a:ext cx="8416638" cy="5868000"/>
          </a:xfrm>
          <a:prstGeom prst="rect">
            <a:avLst/>
          </a:prstGeom>
        </p:spPr>
      </p:pic>
    </p:spTree>
    <p:extLst>
      <p:ext uri="{BB962C8B-B14F-4D97-AF65-F5344CB8AC3E}">
        <p14:creationId xmlns:p14="http://schemas.microsoft.com/office/powerpoint/2010/main" val="3332862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46331"/>
          </a:xfrm>
          <a:prstGeom prst="rect">
            <a:avLst/>
          </a:prstGeom>
        </p:spPr>
        <p:txBody>
          <a:bodyPr wrap="square">
            <a:spAutoFit/>
          </a:bodyPr>
          <a:lstStyle/>
          <a:p>
            <a:r>
              <a:rPr lang="en-GB" sz="1200" dirty="0">
                <a:solidFill>
                  <a:schemeClr val="bg1">
                    <a:lumMod val="50000"/>
                  </a:schemeClr>
                </a:solidFill>
              </a:rPr>
              <a:t>Clinical details: Presented clinically as LMCA infarct. Evidence of acute/ recent infarction predominantly involving left cortical and deep watershed areas on </a:t>
            </a:r>
            <a:r>
              <a:rPr lang="en-GB" sz="1200" dirty="0" smtClean="0">
                <a:solidFill>
                  <a:schemeClr val="bg1">
                    <a:lumMod val="50000"/>
                  </a:schemeClr>
                </a:solidFill>
              </a:rPr>
              <a:t>MRI.</a:t>
            </a:r>
            <a:endParaRPr lang="en-GB" sz="1200" dirty="0">
              <a:solidFill>
                <a:schemeClr val="bg1">
                  <a:lumMod val="50000"/>
                </a:schemeClr>
              </a:solidFill>
            </a:endParaRPr>
          </a:p>
          <a:p>
            <a:r>
              <a:rPr lang="en-GB" sz="1200" dirty="0">
                <a:solidFill>
                  <a:schemeClr val="bg1">
                    <a:lumMod val="50000"/>
                  </a:schemeClr>
                </a:solidFill>
              </a:rPr>
              <a:t>Specific question to be answered: Doppler required for further evaluation of the left proximal cervical ICA/ bulb abnormality identified on </a:t>
            </a:r>
            <a:r>
              <a:rPr lang="en-GB" sz="1200" dirty="0" smtClean="0">
                <a:solidFill>
                  <a:schemeClr val="bg1">
                    <a:lumMod val="50000"/>
                  </a:schemeClr>
                </a:solidFill>
              </a:rPr>
              <a:t>CTA.</a:t>
            </a:r>
            <a:endParaRPr lang="en-GB" sz="1200" dirty="0">
              <a:solidFill>
                <a:schemeClr val="bg1">
                  <a:lumMod val="50000"/>
                </a:schemeClr>
              </a:solidFill>
            </a:endParaRPr>
          </a:p>
        </p:txBody>
      </p:sp>
      <p:pic>
        <p:nvPicPr>
          <p:cNvPr id="3" name="Picture 2"/>
          <p:cNvPicPr>
            <a:picLocks noChangeAspect="1"/>
          </p:cNvPicPr>
          <p:nvPr/>
        </p:nvPicPr>
        <p:blipFill>
          <a:blip r:embed="rId2"/>
          <a:stretch>
            <a:fillRect/>
          </a:stretch>
        </p:blipFill>
        <p:spPr>
          <a:xfrm>
            <a:off x="85725" y="710280"/>
            <a:ext cx="7147051" cy="4439559"/>
          </a:xfrm>
          <a:prstGeom prst="rect">
            <a:avLst/>
          </a:prstGeom>
        </p:spPr>
      </p:pic>
      <p:sp>
        <p:nvSpPr>
          <p:cNvPr id="4" name="Rectangle 3"/>
          <p:cNvSpPr/>
          <p:nvPr/>
        </p:nvSpPr>
        <p:spPr>
          <a:xfrm>
            <a:off x="0" y="5149840"/>
            <a:ext cx="9144000" cy="1708160"/>
          </a:xfrm>
          <a:prstGeom prst="rect">
            <a:avLst/>
          </a:prstGeom>
        </p:spPr>
        <p:txBody>
          <a:bodyPr wrap="square">
            <a:spAutoFit/>
          </a:bodyPr>
          <a:lstStyle/>
          <a:p>
            <a:r>
              <a:rPr lang="en-GB" sz="1050" dirty="0">
                <a:solidFill>
                  <a:schemeClr val="bg1">
                    <a:lumMod val="50000"/>
                  </a:schemeClr>
                </a:solidFill>
              </a:rPr>
              <a:t>RIGHT: </a:t>
            </a:r>
          </a:p>
          <a:p>
            <a:r>
              <a:rPr lang="en-GB" sz="1050" dirty="0">
                <a:solidFill>
                  <a:schemeClr val="bg1">
                    <a:lumMod val="50000"/>
                  </a:schemeClr>
                </a:solidFill>
              </a:rPr>
              <a:t>Carotid arteries are patent with normal Doppler waveforms and velocities. </a:t>
            </a:r>
          </a:p>
          <a:p>
            <a:r>
              <a:rPr lang="en-GB" sz="1050" dirty="0">
                <a:solidFill>
                  <a:schemeClr val="bg1">
                    <a:lumMod val="50000"/>
                  </a:schemeClr>
                </a:solidFill>
              </a:rPr>
              <a:t>Vertebral artery is patent with </a:t>
            </a:r>
            <a:r>
              <a:rPr lang="en-GB" sz="1050" dirty="0" err="1">
                <a:solidFill>
                  <a:schemeClr val="bg1">
                    <a:lumMod val="50000"/>
                  </a:schemeClr>
                </a:solidFill>
              </a:rPr>
              <a:t>antegrade</a:t>
            </a:r>
            <a:r>
              <a:rPr lang="en-GB" sz="1050" dirty="0">
                <a:solidFill>
                  <a:schemeClr val="bg1">
                    <a:lumMod val="50000"/>
                  </a:schemeClr>
                </a:solidFill>
              </a:rPr>
              <a:t> flow. </a:t>
            </a:r>
          </a:p>
          <a:p>
            <a:endParaRPr lang="en-GB" sz="1050" dirty="0">
              <a:solidFill>
                <a:schemeClr val="bg1">
                  <a:lumMod val="50000"/>
                </a:schemeClr>
              </a:solidFill>
            </a:endParaRPr>
          </a:p>
          <a:p>
            <a:r>
              <a:rPr lang="en-GB" sz="1050" dirty="0">
                <a:solidFill>
                  <a:schemeClr val="bg1">
                    <a:lumMod val="50000"/>
                  </a:schemeClr>
                </a:solidFill>
              </a:rPr>
              <a:t>LEFT: </a:t>
            </a:r>
          </a:p>
          <a:p>
            <a:r>
              <a:rPr lang="en-GB" sz="1050" dirty="0">
                <a:solidFill>
                  <a:schemeClr val="bg1">
                    <a:lumMod val="50000"/>
                  </a:schemeClr>
                </a:solidFill>
              </a:rPr>
              <a:t>There is a large volume of predominantly homogeneous plaque in the carotid bulb / proximal ICA which subjectively appears to narrow the vessel lumen by 50-60%. The plaque is not causing a velocity increase and due to the large bulb diameter the NASCET method does not accurately grade the stenosis.  </a:t>
            </a:r>
          </a:p>
          <a:p>
            <a:r>
              <a:rPr lang="en-GB" sz="1050" dirty="0">
                <a:solidFill>
                  <a:schemeClr val="bg1">
                    <a:lumMod val="50000"/>
                  </a:schemeClr>
                </a:solidFill>
              </a:rPr>
              <a:t>Soft plaque also detected mid CCA, no velocity increase detected but visually appears 40-50% </a:t>
            </a:r>
            <a:r>
              <a:rPr lang="en-GB" sz="1050" dirty="0" err="1">
                <a:solidFill>
                  <a:schemeClr val="bg1">
                    <a:lumMod val="50000"/>
                  </a:schemeClr>
                </a:solidFill>
              </a:rPr>
              <a:t>stenosed</a:t>
            </a:r>
            <a:r>
              <a:rPr lang="en-GB" sz="1050" dirty="0">
                <a:solidFill>
                  <a:schemeClr val="bg1">
                    <a:lumMod val="50000"/>
                  </a:schemeClr>
                </a:solidFill>
              </a:rPr>
              <a:t>. </a:t>
            </a:r>
          </a:p>
          <a:p>
            <a:r>
              <a:rPr lang="en-GB" sz="1050" dirty="0">
                <a:solidFill>
                  <a:schemeClr val="bg1">
                    <a:lumMod val="50000"/>
                  </a:schemeClr>
                </a:solidFill>
              </a:rPr>
              <a:t>ECA is patent with normal flow. </a:t>
            </a:r>
          </a:p>
          <a:p>
            <a:r>
              <a:rPr lang="en-GB" sz="1050" dirty="0">
                <a:solidFill>
                  <a:schemeClr val="bg1">
                    <a:lumMod val="50000"/>
                  </a:schemeClr>
                </a:solidFill>
              </a:rPr>
              <a:t>The vertebral artery is patent with </a:t>
            </a:r>
            <a:r>
              <a:rPr lang="en-GB" sz="1050" dirty="0" err="1">
                <a:solidFill>
                  <a:schemeClr val="bg1">
                    <a:lumMod val="50000"/>
                  </a:schemeClr>
                </a:solidFill>
              </a:rPr>
              <a:t>antegrade</a:t>
            </a:r>
            <a:r>
              <a:rPr lang="en-GB" sz="1050" dirty="0">
                <a:solidFill>
                  <a:schemeClr val="bg1">
                    <a:lumMod val="50000"/>
                  </a:schemeClr>
                </a:solidFill>
              </a:rPr>
              <a:t> flow. </a:t>
            </a:r>
          </a:p>
        </p:txBody>
      </p:sp>
    </p:spTree>
    <p:extLst>
      <p:ext uri="{BB962C8B-B14F-4D97-AF65-F5344CB8AC3E}">
        <p14:creationId xmlns:p14="http://schemas.microsoft.com/office/powerpoint/2010/main" val="551278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61665"/>
          </a:xfrm>
          <a:prstGeom prst="rect">
            <a:avLst/>
          </a:prstGeom>
        </p:spPr>
        <p:txBody>
          <a:bodyPr wrap="square">
            <a:spAutoFit/>
          </a:bodyPr>
          <a:lstStyle/>
          <a:p>
            <a:r>
              <a:rPr lang="en-GB" sz="1200" dirty="0">
                <a:solidFill>
                  <a:schemeClr val="bg1">
                    <a:lumMod val="50000"/>
                  </a:schemeClr>
                </a:solidFill>
              </a:rPr>
              <a:t>Clinical details: Work up for cardiac valve surgery</a:t>
            </a:r>
          </a:p>
          <a:p>
            <a:r>
              <a:rPr lang="en-GB" sz="1200" dirty="0">
                <a:solidFill>
                  <a:schemeClr val="bg1">
                    <a:lumMod val="50000"/>
                  </a:schemeClr>
                </a:solidFill>
              </a:rPr>
              <a:t>Specific question to be answered: Carotid stenosis</a:t>
            </a:r>
          </a:p>
        </p:txBody>
      </p:sp>
      <p:pic>
        <p:nvPicPr>
          <p:cNvPr id="3" name="Picture 2"/>
          <p:cNvPicPr>
            <a:picLocks noChangeAspect="1"/>
          </p:cNvPicPr>
          <p:nvPr/>
        </p:nvPicPr>
        <p:blipFill>
          <a:blip r:embed="rId2"/>
          <a:stretch>
            <a:fillRect/>
          </a:stretch>
        </p:blipFill>
        <p:spPr>
          <a:xfrm>
            <a:off x="123825" y="523220"/>
            <a:ext cx="8896350" cy="6210300"/>
          </a:xfrm>
          <a:prstGeom prst="rect">
            <a:avLst/>
          </a:prstGeom>
        </p:spPr>
      </p:pic>
    </p:spTree>
    <p:extLst>
      <p:ext uri="{BB962C8B-B14F-4D97-AF65-F5344CB8AC3E}">
        <p14:creationId xmlns:p14="http://schemas.microsoft.com/office/powerpoint/2010/main" val="1253756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114"/>
            <a:ext cx="9144000" cy="830997"/>
          </a:xfrm>
          <a:prstGeom prst="rect">
            <a:avLst/>
          </a:prstGeom>
        </p:spPr>
        <p:txBody>
          <a:bodyPr wrap="square">
            <a:spAutoFit/>
          </a:bodyPr>
          <a:lstStyle/>
          <a:p>
            <a:r>
              <a:rPr lang="en-GB" sz="1200" dirty="0">
                <a:solidFill>
                  <a:schemeClr val="bg1">
                    <a:lumMod val="50000"/>
                  </a:schemeClr>
                </a:solidFill>
              </a:rPr>
              <a:t>Clinical details: admitted for liver transplant assessment - new </a:t>
            </a:r>
            <a:r>
              <a:rPr lang="en-GB" sz="1200" dirty="0" smtClean="0">
                <a:solidFill>
                  <a:schemeClr val="bg1">
                    <a:lumMod val="50000"/>
                  </a:schemeClr>
                </a:solidFill>
              </a:rPr>
              <a:t>diagnosis </a:t>
            </a:r>
            <a:r>
              <a:rPr lang="en-GB" sz="1200" dirty="0">
                <a:solidFill>
                  <a:schemeClr val="bg1">
                    <a:lumMod val="50000"/>
                  </a:schemeClr>
                </a:solidFill>
              </a:rPr>
              <a:t>of diabetes with HBA1c </a:t>
            </a:r>
            <a:r>
              <a:rPr lang="en-GB" sz="1200" dirty="0" smtClean="0">
                <a:solidFill>
                  <a:schemeClr val="bg1">
                    <a:lumMod val="50000"/>
                  </a:schemeClr>
                </a:solidFill>
              </a:rPr>
              <a:t>107. </a:t>
            </a:r>
            <a:r>
              <a:rPr lang="en-GB" sz="1200" dirty="0">
                <a:solidFill>
                  <a:schemeClr val="bg1">
                    <a:lumMod val="50000"/>
                  </a:schemeClr>
                </a:solidFill>
              </a:rPr>
              <a:t>carotid </a:t>
            </a:r>
            <a:r>
              <a:rPr lang="en-GB" sz="1200" dirty="0" smtClean="0">
                <a:solidFill>
                  <a:schemeClr val="bg1">
                    <a:lumMod val="50000"/>
                  </a:schemeClr>
                </a:solidFill>
              </a:rPr>
              <a:t>Doppler </a:t>
            </a:r>
            <a:r>
              <a:rPr lang="en-GB" sz="1200" dirty="0">
                <a:solidFill>
                  <a:schemeClr val="bg1">
                    <a:lumMod val="50000"/>
                  </a:schemeClr>
                </a:solidFill>
              </a:rPr>
              <a:t>required to check patency of vessels and see if any evidence of vascular disease, in view of her diabetes history as this will likely affect the outcome of whether the patient is listed for liver transplant</a:t>
            </a:r>
          </a:p>
          <a:p>
            <a:r>
              <a:rPr lang="en-GB" sz="1200" dirty="0">
                <a:solidFill>
                  <a:schemeClr val="bg1">
                    <a:lumMod val="50000"/>
                  </a:schemeClr>
                </a:solidFill>
              </a:rPr>
              <a:t>Specific question to be answered: carotid </a:t>
            </a:r>
            <a:r>
              <a:rPr lang="en-GB" sz="1200" dirty="0" smtClean="0">
                <a:solidFill>
                  <a:schemeClr val="bg1">
                    <a:lumMod val="50000"/>
                  </a:schemeClr>
                </a:solidFill>
              </a:rPr>
              <a:t>Doppler </a:t>
            </a:r>
            <a:r>
              <a:rPr lang="en-GB" sz="1200" dirty="0">
                <a:solidFill>
                  <a:schemeClr val="bg1">
                    <a:lumMod val="50000"/>
                  </a:schemeClr>
                </a:solidFill>
              </a:rPr>
              <a:t>required to check patency of vessels and see if any evidence of vascular disease</a:t>
            </a:r>
          </a:p>
        </p:txBody>
      </p:sp>
      <p:pic>
        <p:nvPicPr>
          <p:cNvPr id="3" name="Picture 2"/>
          <p:cNvPicPr>
            <a:picLocks noChangeAspect="1"/>
          </p:cNvPicPr>
          <p:nvPr/>
        </p:nvPicPr>
        <p:blipFill>
          <a:blip r:embed="rId2"/>
          <a:stretch>
            <a:fillRect/>
          </a:stretch>
        </p:blipFill>
        <p:spPr>
          <a:xfrm>
            <a:off x="114299" y="947371"/>
            <a:ext cx="8086725" cy="5805854"/>
          </a:xfrm>
          <a:prstGeom prst="rect">
            <a:avLst/>
          </a:prstGeom>
        </p:spPr>
      </p:pic>
    </p:spTree>
    <p:extLst>
      <p:ext uri="{BB962C8B-B14F-4D97-AF65-F5344CB8AC3E}">
        <p14:creationId xmlns:p14="http://schemas.microsoft.com/office/powerpoint/2010/main" val="27355121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61665"/>
          </a:xfrm>
          <a:prstGeom prst="rect">
            <a:avLst/>
          </a:prstGeom>
        </p:spPr>
        <p:txBody>
          <a:bodyPr wrap="square">
            <a:spAutoFit/>
          </a:bodyPr>
          <a:lstStyle/>
          <a:p>
            <a:r>
              <a:rPr lang="en-GB" sz="1200" dirty="0">
                <a:solidFill>
                  <a:schemeClr val="bg1">
                    <a:lumMod val="50000"/>
                  </a:schemeClr>
                </a:solidFill>
              </a:rPr>
              <a:t>Clinical Details: </a:t>
            </a:r>
            <a:r>
              <a:rPr lang="en-GB" sz="1200" dirty="0" smtClean="0">
                <a:solidFill>
                  <a:schemeClr val="bg1">
                    <a:lumMod val="50000"/>
                  </a:schemeClr>
                </a:solidFill>
              </a:rPr>
              <a:t>L </a:t>
            </a:r>
            <a:r>
              <a:rPr lang="en-GB" sz="1200" dirty="0">
                <a:solidFill>
                  <a:schemeClr val="bg1">
                    <a:lumMod val="50000"/>
                  </a:schemeClr>
                </a:solidFill>
              </a:rPr>
              <a:t>facial droop and dysarthria</a:t>
            </a:r>
            <a:r>
              <a:rPr lang="en-GB" sz="1200" dirty="0" smtClean="0">
                <a:solidFill>
                  <a:schemeClr val="bg1">
                    <a:lumMod val="50000"/>
                  </a:schemeClr>
                </a:solidFill>
              </a:rPr>
              <a:t>. </a:t>
            </a:r>
            <a:r>
              <a:rPr lang="en-GB" sz="1200" dirty="0">
                <a:solidFill>
                  <a:schemeClr val="bg1">
                    <a:lumMod val="50000"/>
                  </a:schemeClr>
                </a:solidFill>
              </a:rPr>
              <a:t>PMH: MI x5, leg </a:t>
            </a:r>
            <a:r>
              <a:rPr lang="en-GB" sz="1200" dirty="0" smtClean="0">
                <a:solidFill>
                  <a:schemeClr val="bg1">
                    <a:lumMod val="50000"/>
                  </a:schemeClr>
                </a:solidFill>
              </a:rPr>
              <a:t>stents, HTN.</a:t>
            </a:r>
          </a:p>
          <a:p>
            <a:r>
              <a:rPr lang="en-US" sz="1200" dirty="0">
                <a:solidFill>
                  <a:schemeClr val="bg1">
                    <a:lumMod val="50000"/>
                  </a:schemeClr>
                </a:solidFill>
              </a:rPr>
              <a:t>Specific question to be answered: stenosis</a:t>
            </a:r>
            <a:endParaRPr lang="en-GB" sz="1200" dirty="0">
              <a:solidFill>
                <a:schemeClr val="bg1">
                  <a:lumMod val="50000"/>
                </a:schemeClr>
              </a:solidFill>
            </a:endParaRPr>
          </a:p>
        </p:txBody>
      </p:sp>
      <p:pic>
        <p:nvPicPr>
          <p:cNvPr id="3" name="Picture 2"/>
          <p:cNvPicPr>
            <a:picLocks noChangeAspect="1"/>
          </p:cNvPicPr>
          <p:nvPr/>
        </p:nvPicPr>
        <p:blipFill>
          <a:blip r:embed="rId2"/>
          <a:stretch>
            <a:fillRect/>
          </a:stretch>
        </p:blipFill>
        <p:spPr>
          <a:xfrm>
            <a:off x="157162" y="461666"/>
            <a:ext cx="6996113" cy="4166612"/>
          </a:xfrm>
          <a:prstGeom prst="rect">
            <a:avLst/>
          </a:prstGeom>
        </p:spPr>
      </p:pic>
      <p:sp>
        <p:nvSpPr>
          <p:cNvPr id="4" name="Rectangle 3"/>
          <p:cNvSpPr/>
          <p:nvPr/>
        </p:nvSpPr>
        <p:spPr>
          <a:xfrm>
            <a:off x="0" y="4667667"/>
            <a:ext cx="9144000" cy="2123658"/>
          </a:xfrm>
          <a:prstGeom prst="rect">
            <a:avLst/>
          </a:prstGeom>
        </p:spPr>
        <p:txBody>
          <a:bodyPr wrap="square">
            <a:spAutoFit/>
          </a:bodyPr>
          <a:lstStyle/>
          <a:p>
            <a:r>
              <a:rPr lang="en-GB" sz="1100" dirty="0">
                <a:solidFill>
                  <a:schemeClr val="bg1">
                    <a:lumMod val="50000"/>
                  </a:schemeClr>
                </a:solidFill>
              </a:rPr>
              <a:t>RIGHT: </a:t>
            </a:r>
          </a:p>
          <a:p>
            <a:r>
              <a:rPr lang="en-GB" sz="1100" dirty="0">
                <a:solidFill>
                  <a:schemeClr val="bg1">
                    <a:lumMod val="50000"/>
                  </a:schemeClr>
                </a:solidFill>
              </a:rPr>
              <a:t>Significant calcified plaque at the carotid bifurcation extending into the proximal ICA and ECA. </a:t>
            </a:r>
          </a:p>
          <a:p>
            <a:r>
              <a:rPr lang="en-GB" sz="1100" dirty="0" err="1">
                <a:solidFill>
                  <a:schemeClr val="bg1">
                    <a:lumMod val="50000"/>
                  </a:schemeClr>
                </a:solidFill>
              </a:rPr>
              <a:t>Extracranial</a:t>
            </a:r>
            <a:r>
              <a:rPr lang="en-GB" sz="1100" dirty="0">
                <a:solidFill>
                  <a:schemeClr val="bg1">
                    <a:lumMod val="50000"/>
                  </a:schemeClr>
                </a:solidFill>
              </a:rPr>
              <a:t> ICA is patent with raised velocities detected proximally suggestive of &gt;90% stenosis. </a:t>
            </a:r>
          </a:p>
          <a:p>
            <a:r>
              <a:rPr lang="en-GB" sz="1100" dirty="0">
                <a:solidFill>
                  <a:schemeClr val="bg1">
                    <a:lumMod val="50000"/>
                  </a:schemeClr>
                </a:solidFill>
              </a:rPr>
              <a:t>There is damped flow detected at the distal </a:t>
            </a:r>
            <a:r>
              <a:rPr lang="en-GB" sz="1100" dirty="0" err="1">
                <a:solidFill>
                  <a:schemeClr val="bg1">
                    <a:lumMod val="50000"/>
                  </a:schemeClr>
                </a:solidFill>
              </a:rPr>
              <a:t>extracranial</a:t>
            </a:r>
            <a:r>
              <a:rPr lang="en-GB" sz="1100" dirty="0">
                <a:solidFill>
                  <a:schemeClr val="bg1">
                    <a:lumMod val="50000"/>
                  </a:schemeClr>
                </a:solidFill>
              </a:rPr>
              <a:t> ICA. </a:t>
            </a:r>
          </a:p>
          <a:p>
            <a:r>
              <a:rPr lang="en-GB" sz="1100" dirty="0">
                <a:solidFill>
                  <a:schemeClr val="bg1">
                    <a:lumMod val="50000"/>
                  </a:schemeClr>
                </a:solidFill>
              </a:rPr>
              <a:t>Calcified plaque at the proximal ECA causing raised velocities (&gt;4 m/s) suggestive of &gt;50% stenosis. </a:t>
            </a:r>
          </a:p>
          <a:p>
            <a:r>
              <a:rPr lang="en-GB" sz="1100" dirty="0">
                <a:solidFill>
                  <a:schemeClr val="bg1">
                    <a:lumMod val="50000"/>
                  </a:schemeClr>
                </a:solidFill>
              </a:rPr>
              <a:t>Vertebral artery is patent with </a:t>
            </a:r>
            <a:r>
              <a:rPr lang="en-GB" sz="1100" dirty="0" err="1">
                <a:solidFill>
                  <a:schemeClr val="bg1">
                    <a:lumMod val="50000"/>
                  </a:schemeClr>
                </a:solidFill>
              </a:rPr>
              <a:t>antegrade</a:t>
            </a:r>
            <a:r>
              <a:rPr lang="en-GB" sz="1100" dirty="0">
                <a:solidFill>
                  <a:schemeClr val="bg1">
                    <a:lumMod val="50000"/>
                  </a:schemeClr>
                </a:solidFill>
              </a:rPr>
              <a:t> flow, with raised velocities noted suggestive of 50-75% stenosis. </a:t>
            </a:r>
          </a:p>
          <a:p>
            <a:endParaRPr lang="en-GB" sz="1100" dirty="0">
              <a:solidFill>
                <a:schemeClr val="bg1">
                  <a:lumMod val="50000"/>
                </a:schemeClr>
              </a:solidFill>
            </a:endParaRPr>
          </a:p>
          <a:p>
            <a:r>
              <a:rPr lang="en-GB" sz="1100" dirty="0">
                <a:solidFill>
                  <a:schemeClr val="bg1">
                    <a:lumMod val="50000"/>
                  </a:schemeClr>
                </a:solidFill>
              </a:rPr>
              <a:t>LEFT: </a:t>
            </a:r>
          </a:p>
          <a:p>
            <a:r>
              <a:rPr lang="en-GB" sz="1100" dirty="0" err="1">
                <a:solidFill>
                  <a:schemeClr val="bg1">
                    <a:lumMod val="50000"/>
                  </a:schemeClr>
                </a:solidFill>
              </a:rPr>
              <a:t>Extracranial</a:t>
            </a:r>
            <a:r>
              <a:rPr lang="en-GB" sz="1100" dirty="0">
                <a:solidFill>
                  <a:schemeClr val="bg1">
                    <a:lumMod val="50000"/>
                  </a:schemeClr>
                </a:solidFill>
              </a:rPr>
              <a:t> ICA is patent with calcified plaque at the proximal ICA causing raised velocities (&gt;6 m/s) suggestive of &gt;90% stenosis. </a:t>
            </a:r>
          </a:p>
          <a:p>
            <a:r>
              <a:rPr lang="en-GB" sz="1100" dirty="0">
                <a:solidFill>
                  <a:schemeClr val="bg1">
                    <a:lumMod val="50000"/>
                  </a:schemeClr>
                </a:solidFill>
              </a:rPr>
              <a:t>There is damped flow detected at the distal </a:t>
            </a:r>
            <a:r>
              <a:rPr lang="en-GB" sz="1100" dirty="0" err="1">
                <a:solidFill>
                  <a:schemeClr val="bg1">
                    <a:lumMod val="50000"/>
                  </a:schemeClr>
                </a:solidFill>
              </a:rPr>
              <a:t>extracranial</a:t>
            </a:r>
            <a:r>
              <a:rPr lang="en-GB" sz="1100" dirty="0">
                <a:solidFill>
                  <a:schemeClr val="bg1">
                    <a:lumMod val="50000"/>
                  </a:schemeClr>
                </a:solidFill>
              </a:rPr>
              <a:t> ICA. </a:t>
            </a:r>
          </a:p>
          <a:p>
            <a:r>
              <a:rPr lang="en-GB" sz="1100" dirty="0">
                <a:solidFill>
                  <a:schemeClr val="bg1">
                    <a:lumMod val="50000"/>
                  </a:schemeClr>
                </a:solidFill>
              </a:rPr>
              <a:t>CCA and ECA are patent with no evidence of &gt;50% stenosis. </a:t>
            </a:r>
          </a:p>
          <a:p>
            <a:r>
              <a:rPr lang="en-GB" sz="1100" dirty="0">
                <a:solidFill>
                  <a:schemeClr val="bg1">
                    <a:lumMod val="50000"/>
                  </a:schemeClr>
                </a:solidFill>
              </a:rPr>
              <a:t>Vertebral artery is patent with </a:t>
            </a:r>
            <a:r>
              <a:rPr lang="en-GB" sz="1100" dirty="0" err="1">
                <a:solidFill>
                  <a:schemeClr val="bg1">
                    <a:lumMod val="50000"/>
                  </a:schemeClr>
                </a:solidFill>
              </a:rPr>
              <a:t>antegrade</a:t>
            </a:r>
            <a:r>
              <a:rPr lang="en-GB" sz="1100" dirty="0">
                <a:solidFill>
                  <a:schemeClr val="bg1">
                    <a:lumMod val="50000"/>
                  </a:schemeClr>
                </a:solidFill>
              </a:rPr>
              <a:t> flow. </a:t>
            </a:r>
          </a:p>
        </p:txBody>
      </p:sp>
    </p:spTree>
    <p:extLst>
      <p:ext uri="{BB962C8B-B14F-4D97-AF65-F5344CB8AC3E}">
        <p14:creationId xmlns:p14="http://schemas.microsoft.com/office/powerpoint/2010/main" val="15216443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943725" cy="461665"/>
          </a:xfrm>
          <a:prstGeom prst="rect">
            <a:avLst/>
          </a:prstGeom>
        </p:spPr>
        <p:txBody>
          <a:bodyPr wrap="square">
            <a:spAutoFit/>
          </a:bodyPr>
          <a:lstStyle/>
          <a:p>
            <a:r>
              <a:rPr lang="en-GB" sz="1200" dirty="0">
                <a:solidFill>
                  <a:schemeClr val="bg1">
                    <a:lumMod val="50000"/>
                  </a:schemeClr>
                </a:solidFill>
              </a:rPr>
              <a:t>Clinical details: Stroke with left hemiparesis</a:t>
            </a:r>
          </a:p>
          <a:p>
            <a:r>
              <a:rPr lang="en-GB" sz="1200" dirty="0">
                <a:solidFill>
                  <a:schemeClr val="bg1">
                    <a:lumMod val="50000"/>
                  </a:schemeClr>
                </a:solidFill>
              </a:rPr>
              <a:t>Specific question to be answered: Carotid atheroma</a:t>
            </a:r>
          </a:p>
        </p:txBody>
      </p:sp>
      <p:pic>
        <p:nvPicPr>
          <p:cNvPr id="3" name="Picture 2"/>
          <p:cNvPicPr>
            <a:picLocks noChangeAspect="1"/>
          </p:cNvPicPr>
          <p:nvPr/>
        </p:nvPicPr>
        <p:blipFill>
          <a:blip r:embed="rId2"/>
          <a:stretch>
            <a:fillRect/>
          </a:stretch>
        </p:blipFill>
        <p:spPr>
          <a:xfrm>
            <a:off x="90089" y="657225"/>
            <a:ext cx="8272861" cy="5779788"/>
          </a:xfrm>
          <a:prstGeom prst="rect">
            <a:avLst/>
          </a:prstGeom>
        </p:spPr>
      </p:pic>
    </p:spTree>
    <p:extLst>
      <p:ext uri="{BB962C8B-B14F-4D97-AF65-F5344CB8AC3E}">
        <p14:creationId xmlns:p14="http://schemas.microsoft.com/office/powerpoint/2010/main" val="31105863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525"/>
            <a:ext cx="9144000" cy="646331"/>
          </a:xfrm>
          <a:prstGeom prst="rect">
            <a:avLst/>
          </a:prstGeom>
        </p:spPr>
        <p:txBody>
          <a:bodyPr wrap="square">
            <a:spAutoFit/>
          </a:bodyPr>
          <a:lstStyle/>
          <a:p>
            <a:r>
              <a:rPr lang="en-GB" sz="1200" dirty="0">
                <a:solidFill>
                  <a:schemeClr val="bg1">
                    <a:lumMod val="50000"/>
                  </a:schemeClr>
                </a:solidFill>
              </a:rPr>
              <a:t>Clinical details: </a:t>
            </a:r>
            <a:r>
              <a:rPr lang="en-US" sz="1200" dirty="0">
                <a:solidFill>
                  <a:schemeClr val="bg1">
                    <a:lumMod val="50000"/>
                  </a:schemeClr>
                </a:solidFill>
              </a:rPr>
              <a:t>facial droop and slurred </a:t>
            </a:r>
            <a:r>
              <a:rPr lang="en-US" sz="1200" dirty="0" smtClean="0">
                <a:solidFill>
                  <a:schemeClr val="bg1">
                    <a:lumMod val="50000"/>
                  </a:schemeClr>
                </a:solidFill>
              </a:rPr>
              <a:t>speech. </a:t>
            </a:r>
            <a:r>
              <a:rPr lang="en-GB" sz="1200" dirty="0" smtClean="0">
                <a:solidFill>
                  <a:schemeClr val="bg1">
                    <a:lumMod val="50000"/>
                  </a:schemeClr>
                </a:solidFill>
              </a:rPr>
              <a:t>MRI reports - t</a:t>
            </a:r>
            <a:r>
              <a:rPr lang="en-US" sz="1200" dirty="0" smtClean="0">
                <a:solidFill>
                  <a:schemeClr val="bg1">
                    <a:lumMod val="50000"/>
                  </a:schemeClr>
                </a:solidFill>
              </a:rPr>
              <a:t>here </a:t>
            </a:r>
            <a:r>
              <a:rPr lang="en-US" sz="1200" dirty="0">
                <a:solidFill>
                  <a:schemeClr val="bg1">
                    <a:lumMod val="50000"/>
                  </a:schemeClr>
                </a:solidFill>
              </a:rPr>
              <a:t>is signal abnormality and restricted diffusion within the right corona </a:t>
            </a:r>
            <a:r>
              <a:rPr lang="en-US" sz="1200" dirty="0" err="1">
                <a:solidFill>
                  <a:schemeClr val="bg1">
                    <a:lumMod val="50000"/>
                  </a:schemeClr>
                </a:solidFill>
              </a:rPr>
              <a:t>radiata</a:t>
            </a:r>
            <a:r>
              <a:rPr lang="en-US" sz="1200" dirty="0">
                <a:solidFill>
                  <a:schemeClr val="bg1">
                    <a:lumMod val="50000"/>
                  </a:schemeClr>
                </a:solidFill>
              </a:rPr>
              <a:t> and centrum </a:t>
            </a:r>
            <a:r>
              <a:rPr lang="en-US" sz="1200" dirty="0" err="1">
                <a:solidFill>
                  <a:schemeClr val="bg1">
                    <a:lumMod val="50000"/>
                  </a:schemeClr>
                </a:solidFill>
              </a:rPr>
              <a:t>semiovale</a:t>
            </a:r>
            <a:r>
              <a:rPr lang="en-US" sz="1200" dirty="0">
                <a:solidFill>
                  <a:schemeClr val="bg1">
                    <a:lumMod val="50000"/>
                  </a:schemeClr>
                </a:solidFill>
              </a:rPr>
              <a:t>, consistent with a recent infarct.</a:t>
            </a:r>
            <a:endParaRPr lang="en-GB" sz="1200" dirty="0">
              <a:solidFill>
                <a:schemeClr val="bg1">
                  <a:lumMod val="50000"/>
                </a:schemeClr>
              </a:solidFill>
            </a:endParaRPr>
          </a:p>
          <a:p>
            <a:r>
              <a:rPr lang="en-GB" sz="1200" dirty="0">
                <a:solidFill>
                  <a:schemeClr val="bg1">
                    <a:lumMod val="50000"/>
                  </a:schemeClr>
                </a:solidFill>
              </a:rPr>
              <a:t>Specific question to be answered: Does this patient have stenosis/occlusion of carotids causing stroke</a:t>
            </a:r>
          </a:p>
        </p:txBody>
      </p:sp>
      <p:pic>
        <p:nvPicPr>
          <p:cNvPr id="3" name="Picture 2"/>
          <p:cNvPicPr>
            <a:picLocks noChangeAspect="1"/>
          </p:cNvPicPr>
          <p:nvPr/>
        </p:nvPicPr>
        <p:blipFill>
          <a:blip r:embed="rId2"/>
          <a:stretch>
            <a:fillRect/>
          </a:stretch>
        </p:blipFill>
        <p:spPr>
          <a:xfrm>
            <a:off x="76200" y="713006"/>
            <a:ext cx="7496175" cy="4401931"/>
          </a:xfrm>
          <a:prstGeom prst="rect">
            <a:avLst/>
          </a:prstGeom>
        </p:spPr>
      </p:pic>
      <p:sp>
        <p:nvSpPr>
          <p:cNvPr id="4" name="Rectangle 3"/>
          <p:cNvSpPr/>
          <p:nvPr/>
        </p:nvSpPr>
        <p:spPr>
          <a:xfrm>
            <a:off x="0" y="5063371"/>
            <a:ext cx="9096374" cy="1785104"/>
          </a:xfrm>
          <a:prstGeom prst="rect">
            <a:avLst/>
          </a:prstGeom>
        </p:spPr>
        <p:txBody>
          <a:bodyPr wrap="square">
            <a:spAutoFit/>
          </a:bodyPr>
          <a:lstStyle/>
          <a:p>
            <a:r>
              <a:rPr lang="en-GB" sz="1100" dirty="0">
                <a:solidFill>
                  <a:schemeClr val="bg1">
                    <a:lumMod val="50000"/>
                  </a:schemeClr>
                </a:solidFill>
              </a:rPr>
              <a:t>RIGHT: </a:t>
            </a:r>
          </a:p>
          <a:p>
            <a:r>
              <a:rPr lang="en-GB" sz="1100" dirty="0">
                <a:solidFill>
                  <a:schemeClr val="bg1">
                    <a:lumMod val="50000"/>
                  </a:schemeClr>
                </a:solidFill>
              </a:rPr>
              <a:t>CCA and ICA are patent with normal Doppler waveforms and velocities. </a:t>
            </a:r>
          </a:p>
          <a:p>
            <a:r>
              <a:rPr lang="en-GB" sz="1100" dirty="0">
                <a:solidFill>
                  <a:schemeClr val="bg1">
                    <a:lumMod val="50000"/>
                  </a:schemeClr>
                </a:solidFill>
              </a:rPr>
              <a:t>Raised velocities at the ECA origin suggestive of &gt;50% stenosis. </a:t>
            </a:r>
          </a:p>
          <a:p>
            <a:r>
              <a:rPr lang="en-GB" sz="1100" dirty="0">
                <a:solidFill>
                  <a:schemeClr val="bg1">
                    <a:lumMod val="50000"/>
                  </a:schemeClr>
                </a:solidFill>
              </a:rPr>
              <a:t>Vertebral artery is patent with </a:t>
            </a:r>
            <a:r>
              <a:rPr lang="en-GB" sz="1100" dirty="0" err="1">
                <a:solidFill>
                  <a:schemeClr val="bg1">
                    <a:lumMod val="50000"/>
                  </a:schemeClr>
                </a:solidFill>
              </a:rPr>
              <a:t>antegrade</a:t>
            </a:r>
            <a:r>
              <a:rPr lang="en-GB" sz="1100" dirty="0">
                <a:solidFill>
                  <a:schemeClr val="bg1">
                    <a:lumMod val="50000"/>
                  </a:schemeClr>
                </a:solidFill>
              </a:rPr>
              <a:t> flow. </a:t>
            </a:r>
          </a:p>
          <a:p>
            <a:endParaRPr lang="en-GB" sz="1100" dirty="0">
              <a:solidFill>
                <a:schemeClr val="bg1">
                  <a:lumMod val="50000"/>
                </a:schemeClr>
              </a:solidFill>
            </a:endParaRPr>
          </a:p>
          <a:p>
            <a:r>
              <a:rPr lang="en-GB" sz="1100" dirty="0">
                <a:solidFill>
                  <a:schemeClr val="bg1">
                    <a:lumMod val="50000"/>
                  </a:schemeClr>
                </a:solidFill>
              </a:rPr>
              <a:t>LEFT: </a:t>
            </a:r>
          </a:p>
          <a:p>
            <a:r>
              <a:rPr lang="en-GB" sz="1100" dirty="0">
                <a:solidFill>
                  <a:schemeClr val="bg1">
                    <a:lumMod val="50000"/>
                  </a:schemeClr>
                </a:solidFill>
              </a:rPr>
              <a:t>Raised velocities detected at the ICA origin, however only mild plaque is detected in B mode and colour flow imaging, therefore no evidence of significant stenosis. </a:t>
            </a:r>
          </a:p>
          <a:p>
            <a:r>
              <a:rPr lang="en-GB" sz="1100" dirty="0">
                <a:solidFill>
                  <a:schemeClr val="bg1">
                    <a:lumMod val="50000"/>
                  </a:schemeClr>
                </a:solidFill>
              </a:rPr>
              <a:t>CCA and ECA are patent with no evidence of significant stenosis. </a:t>
            </a:r>
          </a:p>
          <a:p>
            <a:r>
              <a:rPr lang="en-GB" sz="1100" dirty="0">
                <a:solidFill>
                  <a:schemeClr val="bg1">
                    <a:lumMod val="50000"/>
                  </a:schemeClr>
                </a:solidFill>
              </a:rPr>
              <a:t>Vertebral artery is patent with </a:t>
            </a:r>
            <a:r>
              <a:rPr lang="en-GB" sz="1100" dirty="0" err="1">
                <a:solidFill>
                  <a:schemeClr val="bg1">
                    <a:lumMod val="50000"/>
                  </a:schemeClr>
                </a:solidFill>
              </a:rPr>
              <a:t>antegrade</a:t>
            </a:r>
            <a:r>
              <a:rPr lang="en-GB" sz="1100" dirty="0">
                <a:solidFill>
                  <a:schemeClr val="bg1">
                    <a:lumMod val="50000"/>
                  </a:schemeClr>
                </a:solidFill>
              </a:rPr>
              <a:t> flow. </a:t>
            </a:r>
          </a:p>
        </p:txBody>
      </p:sp>
    </p:spTree>
    <p:extLst>
      <p:ext uri="{BB962C8B-B14F-4D97-AF65-F5344CB8AC3E}">
        <p14:creationId xmlns:p14="http://schemas.microsoft.com/office/powerpoint/2010/main" val="21387628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888"/>
            <a:ext cx="9144000" cy="461665"/>
          </a:xfrm>
          <a:prstGeom prst="rect">
            <a:avLst/>
          </a:prstGeom>
        </p:spPr>
        <p:txBody>
          <a:bodyPr wrap="square">
            <a:spAutoFit/>
          </a:bodyPr>
          <a:lstStyle/>
          <a:p>
            <a:r>
              <a:rPr lang="en-GB" sz="1200" dirty="0">
                <a:solidFill>
                  <a:schemeClr val="bg1">
                    <a:lumMod val="50000"/>
                  </a:schemeClr>
                </a:solidFill>
              </a:rPr>
              <a:t>Clinical details: 11/10 left arm weakness, </a:t>
            </a:r>
            <a:r>
              <a:rPr lang="en-GB" sz="1200" dirty="0" smtClean="0">
                <a:solidFill>
                  <a:schemeClr val="bg1">
                    <a:lumMod val="50000"/>
                  </a:schemeClr>
                </a:solidFill>
              </a:rPr>
              <a:t>dizziness.</a:t>
            </a:r>
          </a:p>
          <a:p>
            <a:r>
              <a:rPr lang="en-GB" sz="1200" dirty="0" smtClean="0">
                <a:solidFill>
                  <a:schemeClr val="bg1">
                    <a:lumMod val="50000"/>
                  </a:schemeClr>
                </a:solidFill>
              </a:rPr>
              <a:t>Specific </a:t>
            </a:r>
            <a:r>
              <a:rPr lang="en-GB" sz="1200" dirty="0">
                <a:solidFill>
                  <a:schemeClr val="bg1">
                    <a:lumMod val="50000"/>
                  </a:schemeClr>
                </a:solidFill>
              </a:rPr>
              <a:t>question to be answered: </a:t>
            </a:r>
            <a:r>
              <a:rPr lang="en-GB" sz="1200" dirty="0" smtClean="0">
                <a:solidFill>
                  <a:schemeClr val="bg1">
                    <a:lumMod val="50000"/>
                  </a:schemeClr>
                </a:solidFill>
              </a:rPr>
              <a:t>ICA </a:t>
            </a:r>
            <a:r>
              <a:rPr lang="en-GB" sz="1200" dirty="0">
                <a:solidFill>
                  <a:schemeClr val="bg1">
                    <a:lumMod val="50000"/>
                  </a:schemeClr>
                </a:solidFill>
              </a:rPr>
              <a:t>stenosis</a:t>
            </a:r>
            <a:r>
              <a:rPr lang="en-GB" sz="1200" dirty="0" smtClean="0">
                <a:solidFill>
                  <a:schemeClr val="bg1">
                    <a:lumMod val="50000"/>
                  </a:schemeClr>
                </a:solidFill>
              </a:rPr>
              <a:t>?</a:t>
            </a:r>
            <a:endParaRPr lang="en-GB" sz="1200" dirty="0">
              <a:solidFill>
                <a:schemeClr val="bg1">
                  <a:lumMod val="50000"/>
                </a:schemeClr>
              </a:solidFill>
            </a:endParaRPr>
          </a:p>
        </p:txBody>
      </p:sp>
      <p:pic>
        <p:nvPicPr>
          <p:cNvPr id="3" name="Picture 2"/>
          <p:cNvPicPr>
            <a:picLocks noChangeAspect="1"/>
          </p:cNvPicPr>
          <p:nvPr/>
        </p:nvPicPr>
        <p:blipFill>
          <a:blip r:embed="rId2"/>
          <a:stretch>
            <a:fillRect/>
          </a:stretch>
        </p:blipFill>
        <p:spPr>
          <a:xfrm>
            <a:off x="109537" y="526703"/>
            <a:ext cx="7415213" cy="4394537"/>
          </a:xfrm>
          <a:prstGeom prst="rect">
            <a:avLst/>
          </a:prstGeom>
        </p:spPr>
      </p:pic>
      <p:pic>
        <p:nvPicPr>
          <p:cNvPr id="4" name="Picture 3"/>
          <p:cNvPicPr>
            <a:picLocks noChangeAspect="1"/>
          </p:cNvPicPr>
          <p:nvPr/>
        </p:nvPicPr>
        <p:blipFill>
          <a:blip r:embed="rId3"/>
          <a:stretch>
            <a:fillRect/>
          </a:stretch>
        </p:blipFill>
        <p:spPr>
          <a:xfrm>
            <a:off x="109537" y="5013540"/>
            <a:ext cx="7900988" cy="1806360"/>
          </a:xfrm>
          <a:prstGeom prst="rect">
            <a:avLst/>
          </a:prstGeom>
        </p:spPr>
      </p:pic>
    </p:spTree>
    <p:extLst>
      <p:ext uri="{BB962C8B-B14F-4D97-AF65-F5344CB8AC3E}">
        <p14:creationId xmlns:p14="http://schemas.microsoft.com/office/powerpoint/2010/main" val="286847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478849"/>
          </a:xfrm>
          <a:prstGeom prst="rect">
            <a:avLst/>
          </a:prstGeom>
        </p:spPr>
        <p:txBody>
          <a:bodyPr wrap="square">
            <a:spAutoFit/>
          </a:bodyPr>
          <a:lstStyle/>
          <a:p>
            <a:pPr>
              <a:lnSpc>
                <a:spcPct val="107000"/>
              </a:lnSpc>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Clinical details: TIA/ RT corona </a:t>
            </a:r>
            <a:r>
              <a:rPr lang="en-GB" sz="1200" dirty="0" err="1">
                <a:solidFill>
                  <a:srgbClr val="7F7F7F"/>
                </a:solidFill>
                <a:latin typeface="Calibri" panose="020F0502020204030204" pitchFamily="34" charset="0"/>
                <a:ea typeface="Calibri" panose="020F0502020204030204" pitchFamily="34" charset="0"/>
                <a:cs typeface="Times New Roman" panose="02020603050405020304" pitchFamily="18" charset="0"/>
              </a:rPr>
              <a:t>radiata</a:t>
            </a: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 infarct + </a:t>
            </a:r>
            <a:r>
              <a:rPr lang="en-GB" sz="1200" dirty="0" err="1">
                <a:solidFill>
                  <a:srgbClr val="7F7F7F"/>
                </a:solidFill>
                <a:latin typeface="Calibri" panose="020F0502020204030204" pitchFamily="34" charset="0"/>
                <a:ea typeface="Calibri" panose="020F0502020204030204" pitchFamily="34" charset="0"/>
                <a:cs typeface="Times New Roman" panose="02020603050405020304" pitchFamily="18" charset="0"/>
              </a:rPr>
              <a:t>Rt</a:t>
            </a: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 Cerebellar infarct. Carotid Doppler please. </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Specific question to be answered: ICA stenosis</a:t>
            </a:r>
            <a:endParaRPr lang="en-GB" sz="1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p:cNvPicPr/>
          <p:nvPr/>
        </p:nvPicPr>
        <p:blipFill>
          <a:blip r:embed="rId2"/>
          <a:stretch>
            <a:fillRect/>
          </a:stretch>
        </p:blipFill>
        <p:spPr>
          <a:xfrm>
            <a:off x="75565" y="656484"/>
            <a:ext cx="8747760" cy="5876200"/>
          </a:xfrm>
          <a:prstGeom prst="rect">
            <a:avLst/>
          </a:prstGeom>
        </p:spPr>
      </p:pic>
    </p:spTree>
    <p:extLst>
      <p:ext uri="{BB962C8B-B14F-4D97-AF65-F5344CB8AC3E}">
        <p14:creationId xmlns:p14="http://schemas.microsoft.com/office/powerpoint/2010/main" val="13391790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769441"/>
          </a:xfrm>
          <a:prstGeom prst="rect">
            <a:avLst/>
          </a:prstGeom>
        </p:spPr>
        <p:txBody>
          <a:bodyPr wrap="square">
            <a:spAutoFit/>
          </a:bodyPr>
          <a:lstStyle/>
          <a:p>
            <a:r>
              <a:rPr lang="en-GB" sz="1100" dirty="0">
                <a:solidFill>
                  <a:schemeClr val="bg1">
                    <a:lumMod val="50000"/>
                  </a:schemeClr>
                </a:solidFill>
              </a:rPr>
              <a:t>Clinical details: past two months developed recurrent episodes of right-sided sensory symptoms which started off as a feeling of numbness in the lower back and then travelling down the leg and up the arm and at times including the right face up to the cheek.  Occasionally the numbness had been associated with pins and needle sensation, especially in the face. There has been no motor weakness.</a:t>
            </a:r>
          </a:p>
          <a:p>
            <a:r>
              <a:rPr lang="en-GB" sz="1100" dirty="0">
                <a:solidFill>
                  <a:schemeClr val="bg1">
                    <a:lumMod val="50000"/>
                  </a:schemeClr>
                </a:solidFill>
              </a:rPr>
              <a:t>Specific question to be answered: is there any intra vessel  pathology to explain patient symptomology ?</a:t>
            </a:r>
          </a:p>
        </p:txBody>
      </p:sp>
      <p:pic>
        <p:nvPicPr>
          <p:cNvPr id="3" name="Picture 2"/>
          <p:cNvPicPr>
            <a:picLocks noChangeAspect="1"/>
          </p:cNvPicPr>
          <p:nvPr/>
        </p:nvPicPr>
        <p:blipFill>
          <a:blip r:embed="rId2"/>
          <a:stretch>
            <a:fillRect/>
          </a:stretch>
        </p:blipFill>
        <p:spPr>
          <a:xfrm>
            <a:off x="100012" y="769441"/>
            <a:ext cx="7205663" cy="4409028"/>
          </a:xfrm>
          <a:prstGeom prst="rect">
            <a:avLst/>
          </a:prstGeom>
        </p:spPr>
      </p:pic>
      <p:pic>
        <p:nvPicPr>
          <p:cNvPr id="4" name="Picture 3"/>
          <p:cNvPicPr>
            <a:picLocks noChangeAspect="1"/>
          </p:cNvPicPr>
          <p:nvPr/>
        </p:nvPicPr>
        <p:blipFill>
          <a:blip r:embed="rId3"/>
          <a:stretch>
            <a:fillRect/>
          </a:stretch>
        </p:blipFill>
        <p:spPr>
          <a:xfrm>
            <a:off x="123825" y="5235334"/>
            <a:ext cx="8159868" cy="1512000"/>
          </a:xfrm>
          <a:prstGeom prst="rect">
            <a:avLst/>
          </a:prstGeom>
        </p:spPr>
      </p:pic>
    </p:spTree>
    <p:extLst>
      <p:ext uri="{BB962C8B-B14F-4D97-AF65-F5344CB8AC3E}">
        <p14:creationId xmlns:p14="http://schemas.microsoft.com/office/powerpoint/2010/main" val="15612995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210"/>
            <a:ext cx="8982075" cy="461665"/>
          </a:xfrm>
          <a:prstGeom prst="rect">
            <a:avLst/>
          </a:prstGeom>
        </p:spPr>
        <p:txBody>
          <a:bodyPr wrap="square">
            <a:spAutoFit/>
          </a:bodyPr>
          <a:lstStyle/>
          <a:p>
            <a:r>
              <a:rPr lang="en-GB" sz="1200" dirty="0">
                <a:solidFill>
                  <a:schemeClr val="bg1">
                    <a:lumMod val="50000"/>
                  </a:schemeClr>
                </a:solidFill>
              </a:rPr>
              <a:t>Clinical Details: </a:t>
            </a:r>
            <a:r>
              <a:rPr lang="en-GB" sz="1200" dirty="0" err="1">
                <a:solidFill>
                  <a:schemeClr val="bg1">
                    <a:lumMod val="50000"/>
                  </a:schemeClr>
                </a:solidFill>
              </a:rPr>
              <a:t>hx</a:t>
            </a:r>
            <a:r>
              <a:rPr lang="en-GB" sz="1200" dirty="0">
                <a:solidFill>
                  <a:schemeClr val="bg1">
                    <a:lumMod val="50000"/>
                  </a:schemeClr>
                </a:solidFill>
              </a:rPr>
              <a:t> of right sided </a:t>
            </a:r>
            <a:r>
              <a:rPr lang="en-GB" sz="1200" dirty="0" smtClean="0">
                <a:solidFill>
                  <a:schemeClr val="bg1">
                    <a:lumMod val="50000"/>
                  </a:schemeClr>
                </a:solidFill>
              </a:rPr>
              <a:t>weakness </a:t>
            </a:r>
            <a:r>
              <a:rPr lang="en-GB" sz="1200" dirty="0">
                <a:solidFill>
                  <a:schemeClr val="bg1">
                    <a:lumMod val="50000"/>
                  </a:schemeClr>
                </a:solidFill>
              </a:rPr>
              <a:t>&gt; 24 hrs with previous </a:t>
            </a:r>
            <a:r>
              <a:rPr lang="en-GB" sz="1200" dirty="0" err="1">
                <a:solidFill>
                  <a:schemeClr val="bg1">
                    <a:lumMod val="50000"/>
                  </a:schemeClr>
                </a:solidFill>
              </a:rPr>
              <a:t>hx</a:t>
            </a:r>
            <a:r>
              <a:rPr lang="en-GB" sz="1200" dirty="0">
                <a:solidFill>
                  <a:schemeClr val="bg1">
                    <a:lumMod val="50000"/>
                  </a:schemeClr>
                </a:solidFill>
              </a:rPr>
              <a:t> of stroke and power </a:t>
            </a:r>
            <a:r>
              <a:rPr lang="en-GB" sz="1200" dirty="0" smtClean="0">
                <a:solidFill>
                  <a:schemeClr val="bg1">
                    <a:lumMod val="50000"/>
                  </a:schemeClr>
                </a:solidFill>
              </a:rPr>
              <a:t>2/5</a:t>
            </a:r>
          </a:p>
          <a:p>
            <a:r>
              <a:rPr lang="en-US" sz="1200" dirty="0">
                <a:solidFill>
                  <a:schemeClr val="bg1">
                    <a:lumMod val="50000"/>
                  </a:schemeClr>
                </a:solidFill>
              </a:rPr>
              <a:t>Specific question to be answered: is there an acute </a:t>
            </a:r>
            <a:r>
              <a:rPr lang="en-US" sz="1200" dirty="0" err="1">
                <a:solidFill>
                  <a:schemeClr val="bg1">
                    <a:lumMod val="50000"/>
                  </a:schemeClr>
                </a:solidFill>
              </a:rPr>
              <a:t>intravessel</a:t>
            </a:r>
            <a:r>
              <a:rPr lang="en-US" sz="1200" dirty="0">
                <a:solidFill>
                  <a:schemeClr val="bg1">
                    <a:lumMod val="50000"/>
                  </a:schemeClr>
                </a:solidFill>
              </a:rPr>
              <a:t> pathology to explain patient symptomology ?</a:t>
            </a:r>
            <a:endParaRPr lang="en-GB" sz="1200" dirty="0">
              <a:solidFill>
                <a:schemeClr val="bg1">
                  <a:lumMod val="50000"/>
                </a:schemeClr>
              </a:solidFill>
            </a:endParaRPr>
          </a:p>
        </p:txBody>
      </p:sp>
      <p:pic>
        <p:nvPicPr>
          <p:cNvPr id="3" name="Picture 2"/>
          <p:cNvPicPr>
            <a:picLocks noChangeAspect="1"/>
          </p:cNvPicPr>
          <p:nvPr/>
        </p:nvPicPr>
        <p:blipFill>
          <a:blip r:embed="rId2"/>
          <a:stretch>
            <a:fillRect/>
          </a:stretch>
        </p:blipFill>
        <p:spPr>
          <a:xfrm>
            <a:off x="69260" y="538550"/>
            <a:ext cx="8912815" cy="6243637"/>
          </a:xfrm>
          <a:prstGeom prst="rect">
            <a:avLst/>
          </a:prstGeom>
        </p:spPr>
      </p:pic>
    </p:spTree>
    <p:extLst>
      <p:ext uri="{BB962C8B-B14F-4D97-AF65-F5344CB8AC3E}">
        <p14:creationId xmlns:p14="http://schemas.microsoft.com/office/powerpoint/2010/main" val="27389140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8934450" cy="461665"/>
          </a:xfrm>
          <a:prstGeom prst="rect">
            <a:avLst/>
          </a:prstGeom>
        </p:spPr>
        <p:txBody>
          <a:bodyPr wrap="square">
            <a:spAutoFit/>
          </a:bodyPr>
          <a:lstStyle/>
          <a:p>
            <a:r>
              <a:rPr lang="en-GB" sz="1200" dirty="0">
                <a:solidFill>
                  <a:schemeClr val="bg1">
                    <a:lumMod val="50000"/>
                  </a:schemeClr>
                </a:solidFill>
              </a:rPr>
              <a:t>Clinical details: sudden loss of right vision overnight - ocular symptoms for a few days</a:t>
            </a:r>
          </a:p>
          <a:p>
            <a:r>
              <a:rPr lang="en-GB" sz="1200" dirty="0">
                <a:solidFill>
                  <a:schemeClr val="bg1">
                    <a:lumMod val="50000"/>
                  </a:schemeClr>
                </a:solidFill>
              </a:rPr>
              <a:t>Specific question to be answered: ? carotid artery disease</a:t>
            </a:r>
          </a:p>
        </p:txBody>
      </p:sp>
      <p:pic>
        <p:nvPicPr>
          <p:cNvPr id="3" name="Picture 2"/>
          <p:cNvPicPr>
            <a:picLocks noChangeAspect="1"/>
          </p:cNvPicPr>
          <p:nvPr/>
        </p:nvPicPr>
        <p:blipFill>
          <a:blip r:embed="rId2"/>
          <a:stretch>
            <a:fillRect/>
          </a:stretch>
        </p:blipFill>
        <p:spPr>
          <a:xfrm>
            <a:off x="152400" y="623693"/>
            <a:ext cx="8629650" cy="6072382"/>
          </a:xfrm>
          <a:prstGeom prst="rect">
            <a:avLst/>
          </a:prstGeom>
        </p:spPr>
      </p:pic>
    </p:spTree>
    <p:extLst>
      <p:ext uri="{BB962C8B-B14F-4D97-AF65-F5344CB8AC3E}">
        <p14:creationId xmlns:p14="http://schemas.microsoft.com/office/powerpoint/2010/main" val="39524063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6600825" cy="461665"/>
          </a:xfrm>
          <a:prstGeom prst="rect">
            <a:avLst/>
          </a:prstGeom>
        </p:spPr>
        <p:txBody>
          <a:bodyPr wrap="square">
            <a:spAutoFit/>
          </a:bodyPr>
          <a:lstStyle/>
          <a:p>
            <a:r>
              <a:rPr lang="en-GB" sz="1200" dirty="0">
                <a:solidFill>
                  <a:schemeClr val="bg1">
                    <a:lumMod val="50000"/>
                  </a:schemeClr>
                </a:solidFill>
              </a:rPr>
              <a:t>Clinical details: </a:t>
            </a:r>
            <a:r>
              <a:rPr lang="en-GB" sz="1200" dirty="0" err="1">
                <a:solidFill>
                  <a:schemeClr val="bg1">
                    <a:lumMod val="50000"/>
                  </a:schemeClr>
                </a:solidFill>
              </a:rPr>
              <a:t>preop</a:t>
            </a:r>
            <a:r>
              <a:rPr lang="en-GB" sz="1200" dirty="0">
                <a:solidFill>
                  <a:schemeClr val="bg1">
                    <a:lumMod val="50000"/>
                  </a:schemeClr>
                </a:solidFill>
              </a:rPr>
              <a:t> CABG</a:t>
            </a:r>
          </a:p>
          <a:p>
            <a:r>
              <a:rPr lang="en-GB" sz="1200" dirty="0">
                <a:solidFill>
                  <a:schemeClr val="bg1">
                    <a:lumMod val="50000"/>
                  </a:schemeClr>
                </a:solidFill>
              </a:rPr>
              <a:t>Specific question to be answered: </a:t>
            </a:r>
            <a:r>
              <a:rPr lang="en-GB" sz="1200" dirty="0" err="1">
                <a:solidFill>
                  <a:schemeClr val="bg1">
                    <a:lumMod val="50000"/>
                  </a:schemeClr>
                </a:solidFill>
              </a:rPr>
              <a:t>preop</a:t>
            </a:r>
            <a:r>
              <a:rPr lang="en-GB" sz="1200" dirty="0">
                <a:solidFill>
                  <a:schemeClr val="bg1">
                    <a:lumMod val="50000"/>
                  </a:schemeClr>
                </a:solidFill>
              </a:rPr>
              <a:t> workup, ?carotid </a:t>
            </a:r>
            <a:r>
              <a:rPr lang="en-GB" sz="1200" dirty="0" smtClean="0">
                <a:solidFill>
                  <a:schemeClr val="bg1">
                    <a:lumMod val="50000"/>
                  </a:schemeClr>
                </a:solidFill>
              </a:rPr>
              <a:t>stenosis</a:t>
            </a:r>
            <a:endParaRPr lang="en-GB" sz="1200" dirty="0">
              <a:solidFill>
                <a:schemeClr val="bg1">
                  <a:lumMod val="50000"/>
                </a:schemeClr>
              </a:solidFill>
            </a:endParaRPr>
          </a:p>
        </p:txBody>
      </p:sp>
      <p:pic>
        <p:nvPicPr>
          <p:cNvPr id="3" name="Picture 2"/>
          <p:cNvPicPr>
            <a:picLocks noChangeAspect="1"/>
          </p:cNvPicPr>
          <p:nvPr/>
        </p:nvPicPr>
        <p:blipFill>
          <a:blip r:embed="rId2"/>
          <a:stretch>
            <a:fillRect/>
          </a:stretch>
        </p:blipFill>
        <p:spPr>
          <a:xfrm>
            <a:off x="209550" y="636263"/>
            <a:ext cx="8467725" cy="5997602"/>
          </a:xfrm>
          <a:prstGeom prst="rect">
            <a:avLst/>
          </a:prstGeom>
        </p:spPr>
      </p:pic>
    </p:spTree>
    <p:extLst>
      <p:ext uri="{BB962C8B-B14F-4D97-AF65-F5344CB8AC3E}">
        <p14:creationId xmlns:p14="http://schemas.microsoft.com/office/powerpoint/2010/main" val="23218206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85"/>
            <a:ext cx="7572376" cy="461665"/>
          </a:xfrm>
          <a:prstGeom prst="rect">
            <a:avLst/>
          </a:prstGeom>
        </p:spPr>
        <p:txBody>
          <a:bodyPr wrap="square">
            <a:spAutoFit/>
          </a:bodyPr>
          <a:lstStyle/>
          <a:p>
            <a:r>
              <a:rPr lang="en-US" sz="1200" dirty="0">
                <a:solidFill>
                  <a:schemeClr val="bg1">
                    <a:lumMod val="50000"/>
                  </a:schemeClr>
                </a:solidFill>
              </a:rPr>
              <a:t>Clinical details: </a:t>
            </a:r>
            <a:r>
              <a:rPr lang="en-US" sz="1200" dirty="0" smtClean="0">
                <a:solidFill>
                  <a:schemeClr val="bg1">
                    <a:lumMod val="50000"/>
                  </a:schemeClr>
                </a:solidFill>
              </a:rPr>
              <a:t>stroke. </a:t>
            </a:r>
            <a:r>
              <a:rPr lang="en-GB" sz="1200" dirty="0" smtClean="0">
                <a:solidFill>
                  <a:schemeClr val="bg1">
                    <a:lumMod val="50000"/>
                  </a:schemeClr>
                </a:solidFill>
              </a:rPr>
              <a:t>LSW, </a:t>
            </a:r>
            <a:r>
              <a:rPr lang="en-GB" sz="1200" dirty="0">
                <a:solidFill>
                  <a:schemeClr val="bg1">
                    <a:lumMod val="50000"/>
                  </a:schemeClr>
                </a:solidFill>
              </a:rPr>
              <a:t>L facial droop, slurred speech, L sided </a:t>
            </a:r>
            <a:r>
              <a:rPr lang="en-GB" sz="1200" dirty="0" smtClean="0">
                <a:solidFill>
                  <a:schemeClr val="bg1">
                    <a:lumMod val="50000"/>
                  </a:schemeClr>
                </a:solidFill>
              </a:rPr>
              <a:t>ataxia</a:t>
            </a:r>
          </a:p>
          <a:p>
            <a:r>
              <a:rPr lang="en-US" sz="1200" dirty="0">
                <a:solidFill>
                  <a:schemeClr val="bg1">
                    <a:lumMod val="50000"/>
                  </a:schemeClr>
                </a:solidFill>
              </a:rPr>
              <a:t>Specific question to be answered: </a:t>
            </a:r>
            <a:r>
              <a:rPr lang="en-US" sz="1200" dirty="0" smtClean="0">
                <a:solidFill>
                  <a:schemeClr val="bg1">
                    <a:lumMod val="50000"/>
                  </a:schemeClr>
                </a:solidFill>
              </a:rPr>
              <a:t>stenosis</a:t>
            </a:r>
            <a:endParaRPr lang="en-GB" sz="1200" dirty="0">
              <a:solidFill>
                <a:schemeClr val="bg1">
                  <a:lumMod val="50000"/>
                </a:schemeClr>
              </a:solidFill>
            </a:endParaRPr>
          </a:p>
        </p:txBody>
      </p:sp>
      <p:pic>
        <p:nvPicPr>
          <p:cNvPr id="3" name="Picture 2"/>
          <p:cNvPicPr>
            <a:picLocks noChangeAspect="1"/>
          </p:cNvPicPr>
          <p:nvPr/>
        </p:nvPicPr>
        <p:blipFill>
          <a:blip r:embed="rId2"/>
          <a:stretch>
            <a:fillRect/>
          </a:stretch>
        </p:blipFill>
        <p:spPr>
          <a:xfrm>
            <a:off x="90488" y="682161"/>
            <a:ext cx="7481888" cy="4384989"/>
          </a:xfrm>
          <a:prstGeom prst="rect">
            <a:avLst/>
          </a:prstGeom>
        </p:spPr>
      </p:pic>
      <p:pic>
        <p:nvPicPr>
          <p:cNvPr id="4" name="Picture 3"/>
          <p:cNvPicPr>
            <a:picLocks noChangeAspect="1"/>
          </p:cNvPicPr>
          <p:nvPr/>
        </p:nvPicPr>
        <p:blipFill>
          <a:blip r:embed="rId3"/>
          <a:stretch>
            <a:fillRect/>
          </a:stretch>
        </p:blipFill>
        <p:spPr>
          <a:xfrm>
            <a:off x="195263" y="5201236"/>
            <a:ext cx="5276850" cy="1542464"/>
          </a:xfrm>
          <a:prstGeom prst="rect">
            <a:avLst/>
          </a:prstGeom>
        </p:spPr>
      </p:pic>
    </p:spTree>
    <p:extLst>
      <p:ext uri="{BB962C8B-B14F-4D97-AF65-F5344CB8AC3E}">
        <p14:creationId xmlns:p14="http://schemas.microsoft.com/office/powerpoint/2010/main" val="17043514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7800975" cy="461665"/>
          </a:xfrm>
          <a:prstGeom prst="rect">
            <a:avLst/>
          </a:prstGeom>
        </p:spPr>
        <p:txBody>
          <a:bodyPr wrap="square">
            <a:spAutoFit/>
          </a:bodyPr>
          <a:lstStyle/>
          <a:p>
            <a:r>
              <a:rPr lang="en-GB" sz="1200" dirty="0">
                <a:solidFill>
                  <a:schemeClr val="bg1">
                    <a:lumMod val="50000"/>
                  </a:schemeClr>
                </a:solidFill>
              </a:rPr>
              <a:t>Clinical details: pre-op CABG workup ?carotid / ?vertebral disease</a:t>
            </a:r>
          </a:p>
          <a:p>
            <a:r>
              <a:rPr lang="en-GB" sz="1200" dirty="0">
                <a:solidFill>
                  <a:schemeClr val="bg1">
                    <a:lumMod val="50000"/>
                  </a:schemeClr>
                </a:solidFill>
              </a:rPr>
              <a:t>Specific question to be answered: pre-op CABG workup ?carotid / ?vertebral disease</a:t>
            </a:r>
          </a:p>
        </p:txBody>
      </p:sp>
      <p:pic>
        <p:nvPicPr>
          <p:cNvPr id="3" name="Picture 2"/>
          <p:cNvPicPr>
            <a:picLocks noChangeAspect="1"/>
          </p:cNvPicPr>
          <p:nvPr/>
        </p:nvPicPr>
        <p:blipFill>
          <a:blip r:embed="rId2"/>
          <a:stretch>
            <a:fillRect/>
          </a:stretch>
        </p:blipFill>
        <p:spPr>
          <a:xfrm>
            <a:off x="47625" y="575876"/>
            <a:ext cx="7410450" cy="4610100"/>
          </a:xfrm>
          <a:prstGeom prst="rect">
            <a:avLst/>
          </a:prstGeom>
        </p:spPr>
      </p:pic>
      <p:pic>
        <p:nvPicPr>
          <p:cNvPr id="4" name="Picture 3"/>
          <p:cNvPicPr>
            <a:picLocks noChangeAspect="1"/>
          </p:cNvPicPr>
          <p:nvPr/>
        </p:nvPicPr>
        <p:blipFill>
          <a:blip r:embed="rId3"/>
          <a:stretch>
            <a:fillRect/>
          </a:stretch>
        </p:blipFill>
        <p:spPr>
          <a:xfrm>
            <a:off x="114300" y="5224076"/>
            <a:ext cx="8772525" cy="1474171"/>
          </a:xfrm>
          <a:prstGeom prst="rect">
            <a:avLst/>
          </a:prstGeom>
        </p:spPr>
      </p:pic>
    </p:spTree>
    <p:extLst>
      <p:ext uri="{BB962C8B-B14F-4D97-AF65-F5344CB8AC3E}">
        <p14:creationId xmlns:p14="http://schemas.microsoft.com/office/powerpoint/2010/main" val="21403343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067800" cy="461665"/>
          </a:xfrm>
          <a:prstGeom prst="rect">
            <a:avLst/>
          </a:prstGeom>
        </p:spPr>
        <p:txBody>
          <a:bodyPr wrap="square">
            <a:spAutoFit/>
          </a:bodyPr>
          <a:lstStyle/>
          <a:p>
            <a:r>
              <a:rPr lang="en-GB" sz="1200" dirty="0">
                <a:solidFill>
                  <a:schemeClr val="bg1">
                    <a:lumMod val="50000"/>
                  </a:schemeClr>
                </a:solidFill>
              </a:rPr>
              <a:t>Clinical details: Pre-op cardiac surgery - asthma in clinic on this date</a:t>
            </a:r>
          </a:p>
          <a:p>
            <a:r>
              <a:rPr lang="en-GB" sz="1200" dirty="0">
                <a:solidFill>
                  <a:schemeClr val="bg1">
                    <a:lumMod val="50000"/>
                  </a:schemeClr>
                </a:solidFill>
              </a:rPr>
              <a:t>Specific question to be answered: Please check carotid arteries for stenosis</a:t>
            </a:r>
          </a:p>
        </p:txBody>
      </p:sp>
      <p:pic>
        <p:nvPicPr>
          <p:cNvPr id="3" name="Picture 2"/>
          <p:cNvPicPr>
            <a:picLocks noChangeAspect="1"/>
          </p:cNvPicPr>
          <p:nvPr/>
        </p:nvPicPr>
        <p:blipFill>
          <a:blip r:embed="rId2"/>
          <a:stretch>
            <a:fillRect/>
          </a:stretch>
        </p:blipFill>
        <p:spPr>
          <a:xfrm>
            <a:off x="123825" y="657224"/>
            <a:ext cx="8530405" cy="5972175"/>
          </a:xfrm>
          <a:prstGeom prst="rect">
            <a:avLst/>
          </a:prstGeom>
        </p:spPr>
      </p:pic>
    </p:spTree>
    <p:extLst>
      <p:ext uri="{BB962C8B-B14F-4D97-AF65-F5344CB8AC3E}">
        <p14:creationId xmlns:p14="http://schemas.microsoft.com/office/powerpoint/2010/main" val="1786285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78849"/>
          </a:xfrm>
          <a:prstGeom prst="rect">
            <a:avLst/>
          </a:prstGeom>
        </p:spPr>
        <p:txBody>
          <a:bodyPr wrap="square">
            <a:spAutoFit/>
          </a:bodyPr>
          <a:lstStyle/>
          <a:p>
            <a:pPr>
              <a:lnSpc>
                <a:spcPct val="107000"/>
              </a:lnSpc>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Clinical details: Pre-op mitral valve surgery</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Specific question to be answered: Please check carotids for any signs of stenosis</a:t>
            </a:r>
            <a:endParaRPr lang="en-GB" sz="1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p:nvPr/>
        </p:nvPicPr>
        <p:blipFill>
          <a:blip r:embed="rId2"/>
          <a:stretch>
            <a:fillRect/>
          </a:stretch>
        </p:blipFill>
        <p:spPr>
          <a:xfrm>
            <a:off x="117475" y="751735"/>
            <a:ext cx="8534400" cy="6020541"/>
          </a:xfrm>
          <a:prstGeom prst="rect">
            <a:avLst/>
          </a:prstGeom>
        </p:spPr>
      </p:pic>
    </p:spTree>
    <p:extLst>
      <p:ext uri="{BB962C8B-B14F-4D97-AF65-F5344CB8AC3E}">
        <p14:creationId xmlns:p14="http://schemas.microsoft.com/office/powerpoint/2010/main" val="403290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3999" cy="779059"/>
          </a:xfrm>
          <a:prstGeom prst="rect">
            <a:avLst/>
          </a:prstGeom>
        </p:spPr>
        <p:txBody>
          <a:bodyPr wrap="square">
            <a:spAutoFit/>
          </a:bodyPr>
          <a:lstStyle/>
          <a:p>
            <a:pPr>
              <a:lnSpc>
                <a:spcPct val="107000"/>
              </a:lnSpc>
              <a:spcAft>
                <a:spcPts val="800"/>
              </a:spcAft>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Clinical details: TIA clinic. Patient was referred to TIA, after presented to ED with R facial drop and dysarthria, she was discharged with aspirin 300mg and referred to TIA for MRI head. MRI showed multiple small lacunar infarction. </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Specific question to be answered: stenosis?</a:t>
            </a:r>
            <a:endParaRPr lang="en-GB" sz="1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95638" y="829311"/>
            <a:ext cx="6359535" cy="3816000"/>
          </a:xfrm>
          <a:prstGeom prst="rect">
            <a:avLst/>
          </a:prstGeom>
        </p:spPr>
      </p:pic>
      <p:sp>
        <p:nvSpPr>
          <p:cNvPr id="5" name="Rectangle 4"/>
          <p:cNvSpPr/>
          <p:nvPr/>
        </p:nvSpPr>
        <p:spPr>
          <a:xfrm>
            <a:off x="-1" y="4512692"/>
            <a:ext cx="9143999" cy="2392963"/>
          </a:xfrm>
          <a:prstGeom prst="rect">
            <a:avLst/>
          </a:prstGeom>
        </p:spPr>
        <p:txBody>
          <a:bodyPr wrap="square">
            <a:spAutoFit/>
          </a:bodyPr>
          <a:lstStyle/>
          <a:p>
            <a:r>
              <a:rPr lang="en-GB" sz="1150" dirty="0">
                <a:solidFill>
                  <a:schemeClr val="bg1">
                    <a:lumMod val="50000"/>
                  </a:schemeClr>
                </a:solidFill>
              </a:rPr>
              <a:t>RIGHT: </a:t>
            </a:r>
          </a:p>
          <a:p>
            <a:r>
              <a:rPr lang="en-GB" sz="1150" dirty="0">
                <a:solidFill>
                  <a:schemeClr val="bg1">
                    <a:lumMod val="50000"/>
                  </a:schemeClr>
                </a:solidFill>
              </a:rPr>
              <a:t>There is heterogeneous / calcified plaque at the carotid bifurcation extending into the proximal ICA and proximal ECA. </a:t>
            </a:r>
          </a:p>
          <a:p>
            <a:r>
              <a:rPr lang="en-GB" sz="1150" dirty="0">
                <a:solidFill>
                  <a:schemeClr val="bg1">
                    <a:lumMod val="50000"/>
                  </a:schemeClr>
                </a:solidFill>
              </a:rPr>
              <a:t>Raised velocities at the ICA origin are suggestive of a 70-79% stenosis. </a:t>
            </a:r>
          </a:p>
          <a:p>
            <a:r>
              <a:rPr lang="en-GB" sz="1150" dirty="0">
                <a:solidFill>
                  <a:schemeClr val="bg1">
                    <a:lumMod val="50000"/>
                  </a:schemeClr>
                </a:solidFill>
              </a:rPr>
              <a:t>Raised velocities at the ECA origin (PSV 3.9 m/s) are suggestive of &gt;75% stenosis. </a:t>
            </a:r>
          </a:p>
          <a:p>
            <a:r>
              <a:rPr lang="en-GB" sz="1150" dirty="0" smtClean="0">
                <a:solidFill>
                  <a:schemeClr val="bg1">
                    <a:lumMod val="50000"/>
                  </a:schemeClr>
                </a:solidFill>
              </a:rPr>
              <a:t>The </a:t>
            </a:r>
            <a:r>
              <a:rPr lang="en-GB" sz="1150" dirty="0">
                <a:solidFill>
                  <a:schemeClr val="bg1">
                    <a:lumMod val="50000"/>
                  </a:schemeClr>
                </a:solidFill>
              </a:rPr>
              <a:t>vertebral artery is patent with </a:t>
            </a:r>
            <a:r>
              <a:rPr lang="en-GB" sz="1150" dirty="0" err="1">
                <a:solidFill>
                  <a:schemeClr val="bg1">
                    <a:lumMod val="50000"/>
                  </a:schemeClr>
                </a:solidFill>
              </a:rPr>
              <a:t>antegrade</a:t>
            </a:r>
            <a:r>
              <a:rPr lang="en-GB" sz="1150" dirty="0">
                <a:solidFill>
                  <a:schemeClr val="bg1">
                    <a:lumMod val="50000"/>
                  </a:schemeClr>
                </a:solidFill>
              </a:rPr>
              <a:t> flow. </a:t>
            </a:r>
          </a:p>
          <a:p>
            <a:endParaRPr lang="en-GB" sz="1150" dirty="0">
              <a:solidFill>
                <a:schemeClr val="bg1">
                  <a:lumMod val="50000"/>
                </a:schemeClr>
              </a:solidFill>
            </a:endParaRPr>
          </a:p>
          <a:p>
            <a:r>
              <a:rPr lang="en-GB" sz="1150" dirty="0">
                <a:solidFill>
                  <a:schemeClr val="bg1">
                    <a:lumMod val="50000"/>
                  </a:schemeClr>
                </a:solidFill>
              </a:rPr>
              <a:t>LEFT: </a:t>
            </a:r>
          </a:p>
          <a:p>
            <a:r>
              <a:rPr lang="en-GB" sz="1150" dirty="0">
                <a:solidFill>
                  <a:schemeClr val="bg1">
                    <a:lumMod val="50000"/>
                  </a:schemeClr>
                </a:solidFill>
              </a:rPr>
              <a:t>There is heterogeneous plaque at the carotid bifurcation extending into the proximal ICA and proximal ECA. </a:t>
            </a:r>
          </a:p>
          <a:p>
            <a:r>
              <a:rPr lang="en-GB" sz="1150" dirty="0">
                <a:solidFill>
                  <a:schemeClr val="bg1">
                    <a:lumMod val="50000"/>
                  </a:schemeClr>
                </a:solidFill>
              </a:rPr>
              <a:t>Raised velocities detected at the ICA origin are suggestive of a lower limit 50-59% stenosis. PSV ratio between the CCA and ICA however is &lt;2-fold and ICA velocities may be </a:t>
            </a:r>
            <a:r>
              <a:rPr lang="en-GB" sz="1150" dirty="0" err="1">
                <a:solidFill>
                  <a:schemeClr val="bg1">
                    <a:lumMod val="50000"/>
                  </a:schemeClr>
                </a:solidFill>
              </a:rPr>
              <a:t>artefactually</a:t>
            </a:r>
            <a:r>
              <a:rPr lang="en-GB" sz="1150" dirty="0">
                <a:solidFill>
                  <a:schemeClr val="bg1">
                    <a:lumMod val="50000"/>
                  </a:schemeClr>
                </a:solidFill>
              </a:rPr>
              <a:t> elevated due to significant contralateral disease. </a:t>
            </a:r>
          </a:p>
          <a:p>
            <a:r>
              <a:rPr lang="en-GB" sz="1150" dirty="0">
                <a:solidFill>
                  <a:schemeClr val="bg1">
                    <a:lumMod val="50000"/>
                  </a:schemeClr>
                </a:solidFill>
              </a:rPr>
              <a:t>CCA and ECA are patent with no significant stenosis. </a:t>
            </a:r>
          </a:p>
          <a:p>
            <a:r>
              <a:rPr lang="en-GB" sz="1150" dirty="0">
                <a:solidFill>
                  <a:schemeClr val="bg1">
                    <a:lumMod val="50000"/>
                  </a:schemeClr>
                </a:solidFill>
              </a:rPr>
              <a:t>The vertebral artery is patent with retrograde flow suggestive of complete subclavian steal. The proximal subclavian artery (below the level of the VA origin) is occluded, with monophasic damped waveforms detected at the axillary artery (PSV 0.4 m/s). </a:t>
            </a:r>
          </a:p>
        </p:txBody>
      </p:sp>
    </p:spTree>
    <p:extLst>
      <p:ext uri="{BB962C8B-B14F-4D97-AF65-F5344CB8AC3E}">
        <p14:creationId xmlns:p14="http://schemas.microsoft.com/office/powerpoint/2010/main" val="2621902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78849"/>
          </a:xfrm>
          <a:prstGeom prst="rect">
            <a:avLst/>
          </a:prstGeom>
        </p:spPr>
        <p:txBody>
          <a:bodyPr wrap="square">
            <a:spAutoFit/>
          </a:bodyPr>
          <a:lstStyle/>
          <a:p>
            <a:pPr>
              <a:lnSpc>
                <a:spcPct val="107000"/>
              </a:lnSpc>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Clinical details: </a:t>
            </a:r>
            <a:r>
              <a:rPr lang="en-GB" sz="1200" dirty="0" err="1">
                <a:solidFill>
                  <a:srgbClr val="7F7F7F"/>
                </a:solidFill>
                <a:latin typeface="Calibri" panose="020F0502020204030204" pitchFamily="34" charset="0"/>
                <a:ea typeface="Calibri" panose="020F0502020204030204" pitchFamily="34" charset="0"/>
                <a:cs typeface="Times New Roman" panose="02020603050405020304" pitchFamily="18" charset="0"/>
              </a:rPr>
              <a:t>preop</a:t>
            </a: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 CABG</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Specific question to be answered: </a:t>
            </a:r>
            <a:r>
              <a:rPr lang="en-GB" sz="1200" dirty="0" err="1">
                <a:solidFill>
                  <a:srgbClr val="7F7F7F"/>
                </a:solidFill>
                <a:latin typeface="Calibri" panose="020F0502020204030204" pitchFamily="34" charset="0"/>
                <a:ea typeface="Calibri" panose="020F0502020204030204" pitchFamily="34" charset="0"/>
                <a:cs typeface="Times New Roman" panose="02020603050405020304" pitchFamily="18" charset="0"/>
              </a:rPr>
              <a:t>preop</a:t>
            </a: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 workup, ?carotid stenosis</a:t>
            </a:r>
            <a:endParaRPr lang="en-GB" sz="1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15570" y="655949"/>
            <a:ext cx="7208710" cy="4392000"/>
          </a:xfrm>
          <a:prstGeom prst="rect">
            <a:avLst/>
          </a:prstGeom>
        </p:spPr>
      </p:pic>
      <p:pic>
        <p:nvPicPr>
          <p:cNvPr id="4" name="Picture 3"/>
          <p:cNvPicPr>
            <a:picLocks noChangeAspect="1"/>
          </p:cNvPicPr>
          <p:nvPr/>
        </p:nvPicPr>
        <p:blipFill>
          <a:blip r:embed="rId3"/>
          <a:stretch>
            <a:fillRect/>
          </a:stretch>
        </p:blipFill>
        <p:spPr>
          <a:xfrm>
            <a:off x="159255" y="5047949"/>
            <a:ext cx="7280595" cy="1656000"/>
          </a:xfrm>
          <a:prstGeom prst="rect">
            <a:avLst/>
          </a:prstGeom>
        </p:spPr>
      </p:pic>
    </p:spTree>
    <p:extLst>
      <p:ext uri="{BB962C8B-B14F-4D97-AF65-F5344CB8AC3E}">
        <p14:creationId xmlns:p14="http://schemas.microsoft.com/office/powerpoint/2010/main" val="3072776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8915400" cy="478849"/>
          </a:xfrm>
          <a:prstGeom prst="rect">
            <a:avLst/>
          </a:prstGeom>
        </p:spPr>
        <p:txBody>
          <a:bodyPr wrap="square">
            <a:spAutoFit/>
          </a:bodyPr>
          <a:lstStyle/>
          <a:p>
            <a:pPr>
              <a:lnSpc>
                <a:spcPct val="107000"/>
              </a:lnSpc>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Clinical details: stroke</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Specific question to be answered: stenosis - </a:t>
            </a:r>
            <a:r>
              <a:rPr lang="en-GB" sz="1200" dirty="0" err="1">
                <a:solidFill>
                  <a:srgbClr val="7F7F7F"/>
                </a:solidFill>
                <a:latin typeface="Calibri" panose="020F0502020204030204" pitchFamily="34" charset="0"/>
                <a:ea typeface="Calibri" panose="020F0502020204030204" pitchFamily="34" charset="0"/>
                <a:cs typeface="Times New Roman" panose="02020603050405020304" pitchFamily="18" charset="0"/>
              </a:rPr>
              <a:t>tia</a:t>
            </a: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 clinic. </a:t>
            </a:r>
            <a:endParaRPr lang="en-GB" sz="1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06045" y="655949"/>
            <a:ext cx="7142094" cy="4428000"/>
          </a:xfrm>
          <a:prstGeom prst="rect">
            <a:avLst/>
          </a:prstGeom>
        </p:spPr>
      </p:pic>
      <p:pic>
        <p:nvPicPr>
          <p:cNvPr id="4" name="Picture 3"/>
          <p:cNvPicPr>
            <a:picLocks noChangeAspect="1"/>
          </p:cNvPicPr>
          <p:nvPr/>
        </p:nvPicPr>
        <p:blipFill>
          <a:blip r:embed="rId3"/>
          <a:stretch>
            <a:fillRect/>
          </a:stretch>
        </p:blipFill>
        <p:spPr>
          <a:xfrm>
            <a:off x="106045" y="5083949"/>
            <a:ext cx="7603567" cy="1764000"/>
          </a:xfrm>
          <a:prstGeom prst="rect">
            <a:avLst/>
          </a:prstGeom>
        </p:spPr>
      </p:pic>
    </p:spTree>
    <p:extLst>
      <p:ext uri="{BB962C8B-B14F-4D97-AF65-F5344CB8AC3E}">
        <p14:creationId xmlns:p14="http://schemas.microsoft.com/office/powerpoint/2010/main" val="2003918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81441"/>
          </a:xfrm>
          <a:prstGeom prst="rect">
            <a:avLst/>
          </a:prstGeom>
        </p:spPr>
        <p:txBody>
          <a:bodyPr wrap="square">
            <a:spAutoFit/>
          </a:bodyPr>
          <a:lstStyle/>
          <a:p>
            <a:pPr>
              <a:lnSpc>
                <a:spcPct val="107000"/>
              </a:lnSpc>
              <a:spcAft>
                <a:spcPts val="800"/>
              </a:spcAft>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Clinical details: TIA Clinic; Sudden onset L eye vision loss ? TIA</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Specific question to be answered: ? stenosis, ? occlusion</a:t>
            </a:r>
            <a:endParaRPr lang="en-GB" sz="1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25077" y="837881"/>
            <a:ext cx="7596054" cy="5328000"/>
          </a:xfrm>
          <a:prstGeom prst="rect">
            <a:avLst/>
          </a:prstGeom>
        </p:spPr>
      </p:pic>
    </p:spTree>
    <p:extLst>
      <p:ext uri="{BB962C8B-B14F-4D97-AF65-F5344CB8AC3E}">
        <p14:creationId xmlns:p14="http://schemas.microsoft.com/office/powerpoint/2010/main" val="156452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78849"/>
          </a:xfrm>
          <a:prstGeom prst="rect">
            <a:avLst/>
          </a:prstGeom>
        </p:spPr>
        <p:txBody>
          <a:bodyPr wrap="square">
            <a:spAutoFit/>
          </a:bodyPr>
          <a:lstStyle/>
          <a:p>
            <a:pPr>
              <a:lnSpc>
                <a:spcPct val="107000"/>
              </a:lnSpc>
              <a:spcAft>
                <a:spcPts val="0"/>
              </a:spcAft>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Clinical details: TIA Clinic. Speech disturbance lasting 15 </a:t>
            </a:r>
            <a:r>
              <a:rPr lang="en-GB" sz="1200" dirty="0" err="1">
                <a:solidFill>
                  <a:srgbClr val="7F7F7F"/>
                </a:solidFill>
                <a:latin typeface="Calibri" panose="020F0502020204030204" pitchFamily="34" charset="0"/>
                <a:ea typeface="Calibri" panose="020F0502020204030204" pitchFamily="34" charset="0"/>
                <a:cs typeface="Times New Roman" panose="02020603050405020304" pitchFamily="18" charset="0"/>
              </a:rPr>
              <a:t>mins</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Specific question to be answered: ? stenosis</a:t>
            </a:r>
            <a:endParaRPr lang="en-GB" sz="1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25095" y="674051"/>
            <a:ext cx="7757213" cy="5472000"/>
          </a:xfrm>
          <a:prstGeom prst="rect">
            <a:avLst/>
          </a:prstGeom>
        </p:spPr>
      </p:pic>
    </p:spTree>
    <p:extLst>
      <p:ext uri="{BB962C8B-B14F-4D97-AF65-F5344CB8AC3E}">
        <p14:creationId xmlns:p14="http://schemas.microsoft.com/office/powerpoint/2010/main" val="637513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478849"/>
          </a:xfrm>
          <a:prstGeom prst="rect">
            <a:avLst/>
          </a:prstGeom>
        </p:spPr>
        <p:txBody>
          <a:bodyPr>
            <a:spAutoFit/>
          </a:bodyPr>
          <a:lstStyle/>
          <a:p>
            <a:pPr>
              <a:lnSpc>
                <a:spcPct val="107000"/>
              </a:lnSpc>
              <a:spcAft>
                <a:spcPts val="0"/>
              </a:spcAft>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Clinical details: work up for urgent CABG.</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200" dirty="0">
                <a:solidFill>
                  <a:srgbClr val="7F7F7F"/>
                </a:solidFill>
                <a:latin typeface="Calibri" panose="020F0502020204030204" pitchFamily="34" charset="0"/>
                <a:ea typeface="Calibri" panose="020F0502020204030204" pitchFamily="34" charset="0"/>
                <a:cs typeface="Times New Roman" panose="02020603050405020304" pitchFamily="18" charset="0"/>
              </a:rPr>
              <a:t>Specific question to be answered: Carotid stenosis</a:t>
            </a:r>
            <a:endParaRPr lang="en-GB" sz="1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25095" y="727710"/>
            <a:ext cx="7924056" cy="5652000"/>
          </a:xfrm>
          <a:prstGeom prst="rect">
            <a:avLst/>
          </a:prstGeom>
        </p:spPr>
      </p:pic>
    </p:spTree>
    <p:extLst>
      <p:ext uri="{BB962C8B-B14F-4D97-AF65-F5344CB8AC3E}">
        <p14:creationId xmlns:p14="http://schemas.microsoft.com/office/powerpoint/2010/main" val="21653944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137</TotalTime>
  <Words>1304</Words>
  <Application>Microsoft Office PowerPoint</Application>
  <PresentationFormat>On-screen Show (4:3)</PresentationFormat>
  <Paragraphs>93</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Times New Roman</vt:lpstr>
      <vt:lpstr>Office Theme</vt:lpstr>
      <vt:lpstr>Core Modality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King's College Hospital NHS Foundation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Core Modality 1</dc:title>
  <dc:creator>Fisher, Emily</dc:creator>
  <cp:lastModifiedBy>Fisher, Emily</cp:lastModifiedBy>
  <cp:revision>13</cp:revision>
  <dcterms:created xsi:type="dcterms:W3CDTF">2023-01-16T14:26:53Z</dcterms:created>
  <dcterms:modified xsi:type="dcterms:W3CDTF">2023-01-30T10:57:33Z</dcterms:modified>
</cp:coreProperties>
</file>